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ppt/notesSlides/notesSlide2.xml" ContentType="application/vnd.openxmlformats-officedocument.presentationml.notesSlide+xml"/>
  <Override PartName="/ppt/theme/themeOverride2.xml" ContentType="application/vnd.openxmlformats-officedocument.themeOverr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heme/themeOverride3.xml" ContentType="application/vnd.openxmlformats-officedocument.themeOverride+xml"/>
  <Override PartName="/ppt/notesSlides/notesSlide8.xml" ContentType="application/vnd.openxmlformats-officedocument.presentationml.notesSlide+xml"/>
  <Override PartName="/ppt/theme/themeOverride4.xml" ContentType="application/vnd.openxmlformats-officedocument.themeOverride+xml"/>
  <Override PartName="/ppt/notesSlides/notesSlide9.xml" ContentType="application/vnd.openxmlformats-officedocument.presentationml.notesSlide+xml"/>
  <Override PartName="/ppt/theme/themeOverride5.xml" ContentType="application/vnd.openxmlformats-officedocument.themeOverride+xml"/>
  <Override PartName="/ppt/notesSlides/notesSlide10.xml" ContentType="application/vnd.openxmlformats-officedocument.presentationml.notesSlide+xml"/>
  <Override PartName="/ppt/theme/themeOverride6.xml" ContentType="application/vnd.openxmlformats-officedocument.themeOverride+xml"/>
  <Override PartName="/ppt/notesSlides/notesSlide11.xml" ContentType="application/vnd.openxmlformats-officedocument.presentationml.notesSlide+xml"/>
  <Override PartName="/ppt/theme/themeOverride7.xml" ContentType="application/vnd.openxmlformats-officedocument.themeOverride+xml"/>
  <Override PartName="/ppt/notesSlides/notesSlide12.xml" ContentType="application/vnd.openxmlformats-officedocument.presentationml.notesSlide+xml"/>
  <Override PartName="/ppt/theme/themeOverride8.xml" ContentType="application/vnd.openxmlformats-officedocument.themeOverr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380" r:id="rId2"/>
    <p:sldId id="338" r:id="rId3"/>
    <p:sldId id="346" r:id="rId4"/>
    <p:sldId id="384" r:id="rId5"/>
    <p:sldId id="359" r:id="rId6"/>
    <p:sldId id="360" r:id="rId7"/>
    <p:sldId id="361" r:id="rId8"/>
    <p:sldId id="362" r:id="rId9"/>
    <p:sldId id="347" r:id="rId10"/>
    <p:sldId id="340" r:id="rId11"/>
    <p:sldId id="341" r:id="rId12"/>
    <p:sldId id="344" r:id="rId13"/>
    <p:sldId id="342" r:id="rId14"/>
    <p:sldId id="382" r:id="rId15"/>
    <p:sldId id="358" r:id="rId16"/>
  </p:sldIdLst>
  <p:sldSz cx="9144000" cy="6858000" type="screen4x3"/>
  <p:notesSz cx="6797675" cy="9926638"/>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D9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Estilo claro 1 - Acento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8A107856-5554-42FB-B03E-39F5DBC370BA}" styleName="Estilo medio 4 - Énfasis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5DA37D80-6434-44D0-A028-1B22A696006F}" styleName="Estilo claro 3 - Acento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9DCAF9ED-07DC-4A11-8D7F-57B35C25682E}" styleName="Estilo medio 1 - Énfasis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Estilo medio 1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363" autoAdjust="0"/>
    <p:restoredTop sz="95332" autoAdjust="0"/>
  </p:normalViewPr>
  <p:slideViewPr>
    <p:cSldViewPr>
      <p:cViewPr varScale="1">
        <p:scale>
          <a:sx n="93" d="100"/>
          <a:sy n="93" d="100"/>
        </p:scale>
        <p:origin x="360" y="78"/>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F3B75D60-0FFD-4E94-A72F-827F2A3960BD}" type="datetimeFigureOut">
              <a:rPr lang="es-ES" smtClean="0"/>
              <a:pPr/>
              <a:t>17/02/2021</a:t>
            </a:fld>
            <a:endParaRPr lang="es-ES"/>
          </a:p>
        </p:txBody>
      </p:sp>
      <p:sp>
        <p:nvSpPr>
          <p:cNvPr id="4" name="3 Marcador de imagen de diapositiva"/>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79768" y="4715153"/>
            <a:ext cx="5438140" cy="4466987"/>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E6177404-1C19-4F04-A8A7-750A27E5176E}" type="slidenum">
              <a:rPr lang="es-ES" smtClean="0"/>
              <a:pPr/>
              <a:t>‹Nº›</a:t>
            </a:fld>
            <a:endParaRPr lang="es-ES"/>
          </a:p>
        </p:txBody>
      </p:sp>
    </p:spTree>
    <p:extLst>
      <p:ext uri="{BB962C8B-B14F-4D97-AF65-F5344CB8AC3E}">
        <p14:creationId xmlns:p14="http://schemas.microsoft.com/office/powerpoint/2010/main" val="24459605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E6177404-1C19-4F04-A8A7-750A27E5176E}" type="slidenum">
              <a:rPr lang="es-ES" smtClean="0"/>
              <a:pPr/>
              <a:t>1</a:t>
            </a:fld>
            <a:endParaRPr lang="es-ES"/>
          </a:p>
        </p:txBody>
      </p:sp>
    </p:spTree>
    <p:extLst>
      <p:ext uri="{BB962C8B-B14F-4D97-AF65-F5344CB8AC3E}">
        <p14:creationId xmlns:p14="http://schemas.microsoft.com/office/powerpoint/2010/main" val="245927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 </a:t>
            </a:r>
            <a:endParaRPr lang="es-ES" dirty="0"/>
          </a:p>
        </p:txBody>
      </p:sp>
      <p:sp>
        <p:nvSpPr>
          <p:cNvPr id="4" name="Marcador de número de diapositiva 3"/>
          <p:cNvSpPr>
            <a:spLocks noGrp="1"/>
          </p:cNvSpPr>
          <p:nvPr>
            <p:ph type="sldNum" sz="quarter" idx="10"/>
          </p:nvPr>
        </p:nvSpPr>
        <p:spPr/>
        <p:txBody>
          <a:bodyPr/>
          <a:lstStyle/>
          <a:p>
            <a:fld id="{E6177404-1C19-4F04-A8A7-750A27E5176E}" type="slidenum">
              <a:rPr lang="es-ES" smtClean="0"/>
              <a:pPr/>
              <a:t>2</a:t>
            </a:fld>
            <a:endParaRPr lang="es-ES"/>
          </a:p>
        </p:txBody>
      </p:sp>
    </p:spTree>
    <p:extLst>
      <p:ext uri="{BB962C8B-B14F-4D97-AF65-F5344CB8AC3E}">
        <p14:creationId xmlns:p14="http://schemas.microsoft.com/office/powerpoint/2010/main" val="8509316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 </a:t>
            </a:r>
            <a:endParaRPr lang="es-ES" dirty="0"/>
          </a:p>
        </p:txBody>
      </p:sp>
      <p:sp>
        <p:nvSpPr>
          <p:cNvPr id="4" name="Marcador de número de diapositiva 3"/>
          <p:cNvSpPr>
            <a:spLocks noGrp="1"/>
          </p:cNvSpPr>
          <p:nvPr>
            <p:ph type="sldNum" sz="quarter" idx="10"/>
          </p:nvPr>
        </p:nvSpPr>
        <p:spPr/>
        <p:txBody>
          <a:bodyPr/>
          <a:lstStyle/>
          <a:p>
            <a:fld id="{E6177404-1C19-4F04-A8A7-750A27E5176E}" type="slidenum">
              <a:rPr lang="es-ES" smtClean="0"/>
              <a:pPr/>
              <a:t>3</a:t>
            </a:fld>
            <a:endParaRPr lang="es-ES"/>
          </a:p>
        </p:txBody>
      </p:sp>
    </p:spTree>
    <p:extLst>
      <p:ext uri="{BB962C8B-B14F-4D97-AF65-F5344CB8AC3E}">
        <p14:creationId xmlns:p14="http://schemas.microsoft.com/office/powerpoint/2010/main" val="57274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E6177404-1C19-4F04-A8A7-750A27E5176E}" type="slidenum">
              <a:rPr lang="es-ES" smtClean="0"/>
              <a:pPr/>
              <a:t>5</a:t>
            </a:fld>
            <a:endParaRPr lang="es-ES"/>
          </a:p>
        </p:txBody>
      </p:sp>
    </p:spTree>
    <p:extLst>
      <p:ext uri="{BB962C8B-B14F-4D97-AF65-F5344CB8AC3E}">
        <p14:creationId xmlns:p14="http://schemas.microsoft.com/office/powerpoint/2010/main" val="3770030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E6177404-1C19-4F04-A8A7-750A27E5176E}" type="slidenum">
              <a:rPr lang="es-ES" smtClean="0"/>
              <a:pPr/>
              <a:t>6</a:t>
            </a:fld>
            <a:endParaRPr lang="es-ES"/>
          </a:p>
        </p:txBody>
      </p:sp>
    </p:spTree>
    <p:extLst>
      <p:ext uri="{BB962C8B-B14F-4D97-AF65-F5344CB8AC3E}">
        <p14:creationId xmlns:p14="http://schemas.microsoft.com/office/powerpoint/2010/main" val="9740889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E6177404-1C19-4F04-A8A7-750A27E5176E}" type="slidenum">
              <a:rPr lang="es-ES" smtClean="0"/>
              <a:pPr/>
              <a:t>7</a:t>
            </a:fld>
            <a:endParaRPr lang="es-ES"/>
          </a:p>
        </p:txBody>
      </p:sp>
    </p:spTree>
    <p:extLst>
      <p:ext uri="{BB962C8B-B14F-4D97-AF65-F5344CB8AC3E}">
        <p14:creationId xmlns:p14="http://schemas.microsoft.com/office/powerpoint/2010/main" val="11707159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E6177404-1C19-4F04-A8A7-750A27E5176E}" type="slidenum">
              <a:rPr lang="es-ES" smtClean="0"/>
              <a:pPr/>
              <a:t>8</a:t>
            </a:fld>
            <a:endParaRPr lang="es-ES"/>
          </a:p>
        </p:txBody>
      </p:sp>
    </p:spTree>
    <p:extLst>
      <p:ext uri="{BB962C8B-B14F-4D97-AF65-F5344CB8AC3E}">
        <p14:creationId xmlns:p14="http://schemas.microsoft.com/office/powerpoint/2010/main" val="16845322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 </a:t>
            </a:r>
            <a:endParaRPr lang="es-ES" dirty="0"/>
          </a:p>
        </p:txBody>
      </p:sp>
      <p:sp>
        <p:nvSpPr>
          <p:cNvPr id="4" name="Marcador de número de diapositiva 3"/>
          <p:cNvSpPr>
            <a:spLocks noGrp="1"/>
          </p:cNvSpPr>
          <p:nvPr>
            <p:ph type="sldNum" sz="quarter" idx="10"/>
          </p:nvPr>
        </p:nvSpPr>
        <p:spPr/>
        <p:txBody>
          <a:bodyPr/>
          <a:lstStyle/>
          <a:p>
            <a:fld id="{E6177404-1C19-4F04-A8A7-750A27E5176E}" type="slidenum">
              <a:rPr lang="es-ES" smtClean="0"/>
              <a:pPr/>
              <a:t>9</a:t>
            </a:fld>
            <a:endParaRPr lang="es-ES"/>
          </a:p>
        </p:txBody>
      </p:sp>
    </p:spTree>
    <p:extLst>
      <p:ext uri="{BB962C8B-B14F-4D97-AF65-F5344CB8AC3E}">
        <p14:creationId xmlns:p14="http://schemas.microsoft.com/office/powerpoint/2010/main" val="17959879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smtClean="0"/>
              <a:t>  </a:t>
            </a:r>
            <a:endParaRPr lang="es-ES" dirty="0"/>
          </a:p>
        </p:txBody>
      </p:sp>
      <p:sp>
        <p:nvSpPr>
          <p:cNvPr id="4" name="3 Marcador de número de diapositiva"/>
          <p:cNvSpPr>
            <a:spLocks noGrp="1"/>
          </p:cNvSpPr>
          <p:nvPr>
            <p:ph type="sldNum" sz="quarter" idx="10"/>
          </p:nvPr>
        </p:nvSpPr>
        <p:spPr/>
        <p:txBody>
          <a:bodyPr/>
          <a:lstStyle/>
          <a:p>
            <a:fld id="{E6177404-1C19-4F04-A8A7-750A27E5176E}" type="slidenum">
              <a:rPr lang="es-ES" smtClean="0"/>
              <a:pPr/>
              <a:t>10</a:t>
            </a:fld>
            <a:endParaRPr lang="es-ES"/>
          </a:p>
        </p:txBody>
      </p:sp>
    </p:spTree>
    <p:extLst>
      <p:ext uri="{BB962C8B-B14F-4D97-AF65-F5344CB8AC3E}">
        <p14:creationId xmlns:p14="http://schemas.microsoft.com/office/powerpoint/2010/main" val="8360133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smtClean="0"/>
              <a:t> </a:t>
            </a:r>
            <a:endParaRPr lang="es-ES" dirty="0"/>
          </a:p>
        </p:txBody>
      </p:sp>
      <p:sp>
        <p:nvSpPr>
          <p:cNvPr id="4" name="3 Marcador de número de diapositiva"/>
          <p:cNvSpPr>
            <a:spLocks noGrp="1"/>
          </p:cNvSpPr>
          <p:nvPr>
            <p:ph type="sldNum" sz="quarter" idx="10"/>
          </p:nvPr>
        </p:nvSpPr>
        <p:spPr/>
        <p:txBody>
          <a:bodyPr/>
          <a:lstStyle/>
          <a:p>
            <a:fld id="{E6177404-1C19-4F04-A8A7-750A27E5176E}" type="slidenum">
              <a:rPr lang="es-ES" smtClean="0"/>
              <a:pPr/>
              <a:t>11</a:t>
            </a:fld>
            <a:endParaRPr lang="es-ES"/>
          </a:p>
        </p:txBody>
      </p:sp>
    </p:spTree>
    <p:extLst>
      <p:ext uri="{BB962C8B-B14F-4D97-AF65-F5344CB8AC3E}">
        <p14:creationId xmlns:p14="http://schemas.microsoft.com/office/powerpoint/2010/main" val="28734105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smtClean="0"/>
              <a:t> </a:t>
            </a:r>
            <a:endParaRPr lang="es-ES" dirty="0"/>
          </a:p>
        </p:txBody>
      </p:sp>
      <p:sp>
        <p:nvSpPr>
          <p:cNvPr id="4" name="3 Marcador de número de diapositiva"/>
          <p:cNvSpPr>
            <a:spLocks noGrp="1"/>
          </p:cNvSpPr>
          <p:nvPr>
            <p:ph type="sldNum" sz="quarter" idx="10"/>
          </p:nvPr>
        </p:nvSpPr>
        <p:spPr/>
        <p:txBody>
          <a:bodyPr/>
          <a:lstStyle/>
          <a:p>
            <a:fld id="{E6177404-1C19-4F04-A8A7-750A27E5176E}" type="slidenum">
              <a:rPr lang="es-ES" smtClean="0"/>
              <a:pPr/>
              <a:t>12</a:t>
            </a:fld>
            <a:endParaRPr lang="es-ES"/>
          </a:p>
        </p:txBody>
      </p:sp>
    </p:spTree>
    <p:extLst>
      <p:ext uri="{BB962C8B-B14F-4D97-AF65-F5344CB8AC3E}">
        <p14:creationId xmlns:p14="http://schemas.microsoft.com/office/powerpoint/2010/main" val="31416304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pPr marL="0" indent="0">
              <a:buFontTx/>
              <a:buNone/>
            </a:pPr>
            <a:r>
              <a:rPr lang="es-ES" dirty="0" smtClean="0"/>
              <a:t> </a:t>
            </a:r>
            <a:endParaRPr lang="es-ES" baseline="0" dirty="0" smtClean="0"/>
          </a:p>
          <a:p>
            <a:pPr marL="0" indent="0">
              <a:buFontTx/>
              <a:buNone/>
            </a:pPr>
            <a:endParaRPr lang="es-ES" dirty="0"/>
          </a:p>
        </p:txBody>
      </p:sp>
      <p:sp>
        <p:nvSpPr>
          <p:cNvPr id="4" name="3 Marcador de número de diapositiva"/>
          <p:cNvSpPr>
            <a:spLocks noGrp="1"/>
          </p:cNvSpPr>
          <p:nvPr>
            <p:ph type="sldNum" sz="quarter" idx="10"/>
          </p:nvPr>
        </p:nvSpPr>
        <p:spPr/>
        <p:txBody>
          <a:bodyPr/>
          <a:lstStyle/>
          <a:p>
            <a:fld id="{E6177404-1C19-4F04-A8A7-750A27E5176E}" type="slidenum">
              <a:rPr lang="es-ES" smtClean="0"/>
              <a:pPr/>
              <a:t>13</a:t>
            </a:fld>
            <a:endParaRPr lang="es-ES"/>
          </a:p>
        </p:txBody>
      </p:sp>
    </p:spTree>
    <p:extLst>
      <p:ext uri="{BB962C8B-B14F-4D97-AF65-F5344CB8AC3E}">
        <p14:creationId xmlns:p14="http://schemas.microsoft.com/office/powerpoint/2010/main" val="35733574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normAutofit fontScale="70000" lnSpcReduction="20000"/>
          </a:bodyPr>
          <a:lstStyle/>
          <a:p>
            <a:pPr marL="0" indent="0">
              <a:buFontTx/>
              <a:buNone/>
            </a:pPr>
            <a:r>
              <a:rPr lang="es-ES" dirty="0" smtClean="0"/>
              <a:t> </a:t>
            </a:r>
            <a:endParaRPr lang="es-ES" baseline="0" dirty="0" smtClean="0"/>
          </a:p>
          <a:p>
            <a:pPr marL="0" indent="0">
              <a:buFontTx/>
              <a:buNone/>
            </a:pPr>
            <a:endParaRPr lang="es-ES" baseline="0" dirty="0" smtClean="0"/>
          </a:p>
          <a:p>
            <a:pPr marL="0" indent="0">
              <a:buFontTx/>
              <a:buNone/>
            </a:pPr>
            <a:r>
              <a:rPr lang="es-ES" baseline="0" dirty="0" smtClean="0"/>
              <a:t>Aunque el acuerdo no haya sido apoyado por RU es importante conocer en líneas generales que preveía.</a:t>
            </a:r>
          </a:p>
          <a:p>
            <a:pPr marL="0" indent="0">
              <a:buFontTx/>
              <a:buNone/>
            </a:pPr>
            <a:r>
              <a:rPr lang="es-ES" baseline="0" dirty="0" smtClean="0"/>
              <a:t>En primer lugar, destacar que se establece un período transitorio (PT) hasta 31/12/2020 (y posibilidad de prórroga) que da tiempo tanto a RU/UE como a operadores a prepararse para una salida ordenada con posibilidad de negociar la relación futura.</a:t>
            </a:r>
          </a:p>
          <a:p>
            <a:pPr marL="0" indent="0">
              <a:buFontTx/>
              <a:buNone/>
            </a:pPr>
            <a:endParaRPr lang="es-ES" baseline="0" dirty="0" smtClean="0"/>
          </a:p>
          <a:p>
            <a:pPr marL="0" indent="0">
              <a:buFontTx/>
              <a:buNone/>
            </a:pPr>
            <a:r>
              <a:rPr lang="es-ES" dirty="0" smtClean="0"/>
              <a:t>Los principales</a:t>
            </a:r>
            <a:r>
              <a:rPr lang="es-ES" baseline="0" dirty="0" smtClean="0"/>
              <a:t> aspectos de esta acuerdo con:</a:t>
            </a:r>
            <a:endParaRPr lang="es-ES" dirty="0" smtClean="0"/>
          </a:p>
          <a:p>
            <a:pPr marL="171450" indent="-171450">
              <a:buFontTx/>
              <a:buChar char="-"/>
            </a:pPr>
            <a:r>
              <a:rPr lang="es-ES" dirty="0" smtClean="0"/>
              <a:t>Durante el período</a:t>
            </a:r>
            <a:r>
              <a:rPr lang="es-ES" baseline="0" dirty="0" smtClean="0"/>
              <a:t> transitorio, todo el derecho de la Unión será aplicable en RU. La aplicación dinámica implica que también serán aplicables las normas que se vayan aprobando salvo que se diga expresamente lo contrario (ejemplo, una Directiva con un plazo para trasposición que se vaya más allá del </a:t>
            </a:r>
            <a:r>
              <a:rPr lang="es-ES" baseline="0" dirty="0" err="1" smtClean="0"/>
              <a:t>fín</a:t>
            </a:r>
            <a:r>
              <a:rPr lang="es-ES" baseline="0" dirty="0" smtClean="0"/>
              <a:t> del período transitorio). Además, RU queda vinculado por la jurisprudencia del TJUE, algo que han intentado evitar desde el primer momento.</a:t>
            </a:r>
          </a:p>
          <a:p>
            <a:pPr marL="171450" indent="-171450">
              <a:buFontTx/>
              <a:buChar char="-"/>
            </a:pPr>
            <a:r>
              <a:rPr lang="es-ES" baseline="0" dirty="0" smtClean="0"/>
              <a:t>En cuanto a las negociaciones internaciones, se permite a RU que negocie acuerdos aunque los mismos no pueden entrar en vigor hasta el fin del período transitorio. Esto es muy ventajoso para RU pues hay que tener en cuenta que, desde el punto de vista comercial, en caso de salida sin acuerdo RU no tendrá acuerdo comercial con ningún país, porque queda fuera de los firmado por la Unión.</a:t>
            </a:r>
          </a:p>
          <a:p>
            <a:pPr marL="171450" indent="-171450">
              <a:buFontTx/>
              <a:buChar char="-"/>
            </a:pPr>
            <a:r>
              <a:rPr lang="es-ES" baseline="0" dirty="0" smtClean="0"/>
              <a:t>Instituciones europeas: RU queda fuera, con lo que no habría problemas con las elecciones de mayo.</a:t>
            </a:r>
          </a:p>
          <a:p>
            <a:pPr marL="171450" indent="-171450">
              <a:buFontTx/>
              <a:buChar char="-"/>
            </a:pPr>
            <a:r>
              <a:rPr lang="es-ES" baseline="0" dirty="0" smtClean="0"/>
              <a:t>Por último, recoge numerosas disposiciones sectoriales específicas que, en el </a:t>
            </a:r>
            <a:r>
              <a:rPr lang="es-ES" b="1" baseline="0" dirty="0" smtClean="0"/>
              <a:t>ámbito aduanero</a:t>
            </a:r>
            <a:r>
              <a:rPr lang="es-ES" baseline="0" dirty="0" smtClean="0"/>
              <a:t>, se limitan a regular la situación que se producirá cuando acabe el PT.</a:t>
            </a:r>
          </a:p>
          <a:p>
            <a:pPr marL="0" indent="0">
              <a:buFontTx/>
              <a:buNone/>
            </a:pPr>
            <a:r>
              <a:rPr lang="es-ES" baseline="0" dirty="0" smtClean="0"/>
              <a:t>Es decir, durante el PT todo sigue igual y cuando este acabe se prevé, como excepción que el CAU se siga aplicando, por ejemplo, a mercancías en DT o vinculadas a regímenes especiales para facilitar la ultimación de todos los procedimientos “abiertos”.</a:t>
            </a:r>
          </a:p>
          <a:p>
            <a:pPr marL="0" indent="0">
              <a:buFontTx/>
              <a:buNone/>
            </a:pPr>
            <a:r>
              <a:rPr lang="es-ES" baseline="0" dirty="0" smtClean="0"/>
              <a:t>RU se compromete además a aplicar la normativa de cooperación administrativa y asistencia mutua durante los 3 años siguientes al fin del PT siempre que se refiera a hechos previos.</a:t>
            </a:r>
          </a:p>
          <a:p>
            <a:pPr marL="0" indent="0">
              <a:buFontTx/>
              <a:buNone/>
            </a:pPr>
            <a:r>
              <a:rPr lang="es-ES" baseline="0" dirty="0" smtClean="0"/>
              <a:t>Por último, se recoge en una protocolo específico la situación de “último recurso” para la frontera de IN.</a:t>
            </a:r>
          </a:p>
          <a:p>
            <a:pPr marL="0" indent="0">
              <a:buFontTx/>
              <a:buNone/>
            </a:pPr>
            <a:r>
              <a:rPr lang="es-ES" baseline="0" dirty="0" smtClean="0"/>
              <a:t>Este Protocolo sólo se aplicará si antes del fin PT no se llega a otro acuerdo que lo sustituya y lo que pretende es dar seguridad de que, en caso de no alcanzarse dicho acuerdo, no habrá frontera.</a:t>
            </a:r>
          </a:p>
          <a:p>
            <a:pPr marL="0" indent="0">
              <a:buFontTx/>
              <a:buNone/>
            </a:pPr>
            <a:r>
              <a:rPr lang="es-ES" baseline="0" dirty="0" smtClean="0"/>
              <a:t>Una de las cosas que parece que menos ha gustado en  RU es el hecho de que el protocolo se aplicará hasta que haya un nuevo acuerdo bilateral, pues consideran que quedan en manos de la Unión al no poder retirarse unilateralmente pero la COM, según ha manifestado públicamente, considera imprescindible tener ese respaldo.</a:t>
            </a:r>
          </a:p>
          <a:p>
            <a:pPr marL="0" indent="0">
              <a:buFontTx/>
              <a:buNone/>
            </a:pPr>
            <a:r>
              <a:rPr lang="es-ES" baseline="0" dirty="0" smtClean="0"/>
              <a:t>El protocolo se caracteriza, en líneas generales, por:</a:t>
            </a:r>
            <a:endParaRPr lang="es-ES" dirty="0" smtClean="0"/>
          </a:p>
          <a:p>
            <a:r>
              <a:rPr lang="es-ES" baseline="0" dirty="0" smtClean="0"/>
              <a:t>-   Se crea el </a:t>
            </a:r>
            <a:r>
              <a:rPr lang="es-ES" dirty="0" smtClean="0"/>
              <a:t>Territorio</a:t>
            </a:r>
            <a:r>
              <a:rPr lang="es-ES" baseline="0" dirty="0" smtClean="0"/>
              <a:t> aduanero único, integrado por territorio de UE y RU</a:t>
            </a:r>
          </a:p>
          <a:p>
            <a:pPr marL="171450" indent="-171450">
              <a:buFontTx/>
              <a:buChar char="-"/>
            </a:pPr>
            <a:r>
              <a:rPr lang="es-ES" baseline="0" dirty="0" smtClean="0"/>
              <a:t>En ese territorio no se aplican aranceles ni impuestos</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s-ES" baseline="0" dirty="0" smtClean="0"/>
              <a:t>Movimiento de mercancías con A.UK, salvo que se acuerde otro procedimiento antes</a:t>
            </a:r>
          </a:p>
          <a:p>
            <a:pPr marL="171450" indent="-171450">
              <a:buFontTx/>
              <a:buChar char="-"/>
            </a:pPr>
            <a:r>
              <a:rPr lang="es-ES" baseline="0" dirty="0" smtClean="0"/>
              <a:t>Se establece una diferencia entre IN y resto de RU (Gran Bretaña - GB) y es que IN seguirá aplicando normativa UE en relación a controles (sanidad animal, vegetal…) mientras que el resto de RU no. Eso permite que no haya frontera entre Irlanda-IN pero implica que tiene que haber una frontera interna entre IN-GB, algo que tampoco gusta nada a RU.</a:t>
            </a:r>
          </a:p>
          <a:p>
            <a:pPr marL="171450" indent="-171450">
              <a:buFontTx/>
              <a:buChar char="-"/>
            </a:pPr>
            <a:r>
              <a:rPr lang="es-ES" baseline="0" dirty="0" smtClean="0"/>
              <a:t>Para el resto, RU puede aplicar su propia normativa, salvo arancel, reglas de origen y normas de valoración en aduana que debe seguir aplicando la de la Unión</a:t>
            </a:r>
          </a:p>
          <a:p>
            <a:pPr marL="171450" indent="-171450">
              <a:buFontTx/>
              <a:buChar char="-"/>
            </a:pPr>
            <a:endParaRPr lang="es-ES" dirty="0" smtClean="0"/>
          </a:p>
          <a:p>
            <a:endParaRPr lang="es-ES" dirty="0"/>
          </a:p>
        </p:txBody>
      </p:sp>
      <p:sp>
        <p:nvSpPr>
          <p:cNvPr id="4" name="Marcador de número de diapositiva 3"/>
          <p:cNvSpPr>
            <a:spLocks noGrp="1"/>
          </p:cNvSpPr>
          <p:nvPr>
            <p:ph type="sldNum" sz="quarter" idx="10"/>
          </p:nvPr>
        </p:nvSpPr>
        <p:spPr/>
        <p:txBody>
          <a:bodyPr/>
          <a:lstStyle/>
          <a:p>
            <a:fld id="{E6177404-1C19-4F04-A8A7-750A27E5176E}" type="slidenum">
              <a:rPr lang="es-ES" smtClean="0"/>
              <a:pPr/>
              <a:t>15</a:t>
            </a:fld>
            <a:endParaRPr lang="es-ES"/>
          </a:p>
        </p:txBody>
      </p:sp>
    </p:spTree>
    <p:extLst>
      <p:ext uri="{BB962C8B-B14F-4D97-AF65-F5344CB8AC3E}">
        <p14:creationId xmlns:p14="http://schemas.microsoft.com/office/powerpoint/2010/main" val="28553434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6CD8B227-B526-4646-9580-4B735287F983}" type="datetimeFigureOut">
              <a:rPr lang="es-ES" smtClean="0"/>
              <a:pPr/>
              <a:t>17/02/2021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6A79ED3-8F3C-4EA9-B92B-C5BF224AB5A2}"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6CD8B227-B526-4646-9580-4B735287F983}" type="datetimeFigureOut">
              <a:rPr lang="es-ES" smtClean="0"/>
              <a:pPr/>
              <a:t>17/02/2021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6A79ED3-8F3C-4EA9-B92B-C5BF224AB5A2}"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6CD8B227-B526-4646-9580-4B735287F983}" type="datetimeFigureOut">
              <a:rPr lang="es-ES" smtClean="0"/>
              <a:pPr/>
              <a:t>17/02/2021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6A79ED3-8F3C-4EA9-B92B-C5BF224AB5A2}"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6CD8B227-B526-4646-9580-4B735287F983}" type="datetimeFigureOut">
              <a:rPr lang="es-ES" smtClean="0"/>
              <a:pPr/>
              <a:t>17/02/2021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6A79ED3-8F3C-4EA9-B92B-C5BF224AB5A2}"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6CD8B227-B526-4646-9580-4B735287F983}" type="datetimeFigureOut">
              <a:rPr lang="es-ES" smtClean="0"/>
              <a:pPr/>
              <a:t>17/02/2021</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06A79ED3-8F3C-4EA9-B92B-C5BF224AB5A2}"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6CD8B227-B526-4646-9580-4B735287F983}" type="datetimeFigureOut">
              <a:rPr lang="es-ES" smtClean="0"/>
              <a:pPr/>
              <a:t>17/02/2021</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06A79ED3-8F3C-4EA9-B92B-C5BF224AB5A2}"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6CD8B227-B526-4646-9580-4B735287F983}" type="datetimeFigureOut">
              <a:rPr lang="es-ES" smtClean="0"/>
              <a:pPr/>
              <a:t>17/02/2021</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06A79ED3-8F3C-4EA9-B92B-C5BF224AB5A2}"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6CD8B227-B526-4646-9580-4B735287F983}" type="datetimeFigureOut">
              <a:rPr lang="es-ES" smtClean="0"/>
              <a:pPr/>
              <a:t>17/02/2021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6A79ED3-8F3C-4EA9-B92B-C5BF224AB5A2}"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6CD8B227-B526-4646-9580-4B735287F983}" type="datetimeFigureOut">
              <a:rPr lang="es-ES" smtClean="0"/>
              <a:pPr/>
              <a:t>17/02/2021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6A79ED3-8F3C-4EA9-B92B-C5BF224AB5A2}"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6CD8B227-B526-4646-9580-4B735287F983}" type="datetimeFigureOut">
              <a:rPr lang="es-ES" smtClean="0"/>
              <a:pPr/>
              <a:t>17/02/2021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6A79ED3-8F3C-4EA9-B92B-C5BF224AB5A2}"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6CD8B227-B526-4646-9580-4B735287F983}" type="datetimeFigureOut">
              <a:rPr lang="es-ES" smtClean="0"/>
              <a:pPr/>
              <a:t>17/02/2021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6A79ED3-8F3C-4EA9-B92B-C5BF224AB5A2}" type="slidenum">
              <a:rPr lang="es-ES" smtClean="0"/>
              <a:pPr/>
              <a:t>‹Nº›</a:t>
            </a:fld>
            <a:endParaRPr lang="es-E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206350" y="6459685"/>
            <a:ext cx="635611" cy="398316"/>
          </a:xfrm>
          <a:prstGeom prst="rect">
            <a:avLst/>
          </a:prstGeom>
        </p:spPr>
      </p:pic>
      <p:sp>
        <p:nvSpPr>
          <p:cNvPr id="2" name="Title 1"/>
          <p:cNvSpPr>
            <a:spLocks noGrp="1"/>
          </p:cNvSpPr>
          <p:nvPr>
            <p:ph type="title"/>
          </p:nvPr>
        </p:nvSpPr>
        <p:spPr>
          <a:xfrm>
            <a:off x="468313" y="1556274"/>
            <a:ext cx="8229600" cy="936625"/>
          </a:xfrm>
        </p:spPr>
        <p:txBody>
          <a:bodyPr/>
          <a:lstStyle/>
          <a:p>
            <a:r>
              <a:rPr lang="en-US" dirty="0"/>
              <a:t>Click to edit Master title style</a:t>
            </a:r>
            <a:endParaRPr lang="en-GB" dirty="0"/>
          </a:p>
        </p:txBody>
      </p:sp>
      <p:sp>
        <p:nvSpPr>
          <p:cNvPr id="11" name="Content Placeholder 2"/>
          <p:cNvSpPr>
            <a:spLocks noGrp="1"/>
          </p:cNvSpPr>
          <p:nvPr>
            <p:ph idx="1"/>
          </p:nvPr>
        </p:nvSpPr>
        <p:spPr>
          <a:xfrm>
            <a:off x="457200" y="2636913"/>
            <a:ext cx="8229600" cy="3384476"/>
          </a:xfrm>
        </p:spPr>
        <p:txBody>
          <a:bodyPr/>
          <a:lstStyle>
            <a:lvl1pPr marL="0" indent="-342900">
              <a:buClr>
                <a:srgbClr val="0F5494"/>
              </a:buClr>
              <a:buSzPct val="120000"/>
              <a:buFont typeface="Arial" pitchFamily="34" charset="0"/>
              <a:buChar char="•"/>
              <a:defRPr/>
            </a:lvl1pPr>
            <a:lvl2pPr>
              <a:buClr>
                <a:srgbClr val="009FBA"/>
              </a:buClr>
              <a:defRPr/>
            </a:lvl2pPr>
            <a:lvl3pPr>
              <a:buFontTx/>
              <a:buChar char="-"/>
              <a:defRPr/>
            </a:lvl3pPr>
          </a:lstStyle>
          <a:p>
            <a:pPr lvl="0"/>
            <a:r>
              <a:rPr lang="en-US" dirty="0"/>
              <a:t>Click to edit Master text styles</a:t>
            </a:r>
          </a:p>
          <a:p>
            <a:pPr lvl="1"/>
            <a:r>
              <a:rPr lang="en-US" dirty="0"/>
              <a:t>Second level</a:t>
            </a:r>
          </a:p>
          <a:p>
            <a:pPr lvl="2"/>
            <a:r>
              <a:rPr lang="en-US" dirty="0"/>
              <a:t>Third level</a:t>
            </a:r>
          </a:p>
          <a:p>
            <a:pPr lvl="2"/>
            <a:endParaRPr lang="en-US" dirty="0"/>
          </a:p>
        </p:txBody>
      </p:sp>
      <p:sp>
        <p:nvSpPr>
          <p:cNvPr id="17" name="Rectangle 4"/>
          <p:cNvSpPr>
            <a:spLocks noGrp="1" noChangeArrowheads="1"/>
          </p:cNvSpPr>
          <p:nvPr>
            <p:ph type="dt" sz="half" idx="10"/>
          </p:nvPr>
        </p:nvSpPr>
        <p:spPr>
          <a:xfrm>
            <a:off x="457200" y="6093296"/>
            <a:ext cx="2133600" cy="476251"/>
          </a:xfrm>
        </p:spPr>
        <p:txBody>
          <a:bodyPr/>
          <a:lstStyle>
            <a:lvl1pPr>
              <a:defRPr dirty="0">
                <a:solidFill>
                  <a:schemeClr val="tx1"/>
                </a:solidFill>
              </a:defRPr>
            </a:lvl1pPr>
          </a:lstStyle>
          <a:p>
            <a:pPr>
              <a:defRPr/>
            </a:pPr>
            <a:endParaRPr lang="en-GB">
              <a:solidFill>
                <a:srgbClr val="000000"/>
              </a:solidFill>
            </a:endParaRPr>
          </a:p>
        </p:txBody>
      </p:sp>
      <p:sp>
        <p:nvSpPr>
          <p:cNvPr id="18" name="Rectangle 5"/>
          <p:cNvSpPr>
            <a:spLocks noGrp="1" noChangeArrowheads="1"/>
          </p:cNvSpPr>
          <p:nvPr>
            <p:ph type="ftr" sz="quarter" idx="11"/>
          </p:nvPr>
        </p:nvSpPr>
        <p:spPr>
          <a:xfrm>
            <a:off x="3124200" y="6093296"/>
            <a:ext cx="2895600" cy="476251"/>
          </a:xfrm>
        </p:spPr>
        <p:txBody>
          <a:bodyPr/>
          <a:lstStyle>
            <a:lvl1pPr>
              <a:defRPr dirty="0">
                <a:solidFill>
                  <a:schemeClr val="tx1"/>
                </a:solidFill>
              </a:defRPr>
            </a:lvl1pPr>
          </a:lstStyle>
          <a:p>
            <a:pPr>
              <a:defRPr/>
            </a:pPr>
            <a:endParaRPr>
              <a:solidFill>
                <a:srgbClr val="000000"/>
              </a:solidFill>
            </a:endParaRPr>
          </a:p>
        </p:txBody>
      </p:sp>
      <p:pic>
        <p:nvPicPr>
          <p:cNvPr id="5" name="Picture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1574800"/>
          </a:xfrm>
          <a:prstGeom prst="rect">
            <a:avLst/>
          </a:prstGeom>
        </p:spPr>
      </p:pic>
      <p:sp>
        <p:nvSpPr>
          <p:cNvPr id="19" name="Rectangle 6"/>
          <p:cNvSpPr>
            <a:spLocks noGrp="1" noChangeArrowheads="1"/>
          </p:cNvSpPr>
          <p:nvPr>
            <p:ph type="sldNum" sz="quarter" idx="12"/>
          </p:nvPr>
        </p:nvSpPr>
        <p:spPr>
          <a:xfrm>
            <a:off x="6553200" y="6093296"/>
            <a:ext cx="2133600" cy="476251"/>
          </a:xfrm>
        </p:spPr>
        <p:txBody>
          <a:bodyPr/>
          <a:lstStyle>
            <a:lvl1pPr>
              <a:defRPr smtClean="0">
                <a:solidFill>
                  <a:schemeClr val="tx1"/>
                </a:solidFill>
              </a:defRPr>
            </a:lvl1pPr>
          </a:lstStyle>
          <a:p>
            <a:pPr>
              <a:defRPr/>
            </a:pPr>
            <a:fld id="{2BB59E6E-B967-488E-B209-8B7FA0D7AF99}" type="slidenum">
              <a:rPr lang="en-GB">
                <a:solidFill>
                  <a:srgbClr val="000000"/>
                </a:solidFill>
              </a:rPr>
              <a:pPr>
                <a:defRPr/>
              </a:pPr>
              <a:t>‹Nº›</a:t>
            </a:fld>
            <a:endParaRPr lang="en-GB" dirty="0">
              <a:solidFill>
                <a:srgbClr val="000000"/>
              </a:solidFill>
            </a:endParaRPr>
          </a:p>
        </p:txBody>
      </p:sp>
    </p:spTree>
    <p:extLst>
      <p:ext uri="{BB962C8B-B14F-4D97-AF65-F5344CB8AC3E}">
        <p14:creationId xmlns:p14="http://schemas.microsoft.com/office/powerpoint/2010/main" val="148277043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D8B227-B526-4646-9580-4B735287F983}" type="datetimeFigureOut">
              <a:rPr lang="es-ES" smtClean="0"/>
              <a:pPr/>
              <a:t>17/02/2021</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A79ED3-8F3C-4EA9-B92B-C5BF224AB5A2}"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hemeOverride" Target="../theme/themeOverride1.xml"/><Relationship Id="rId5" Type="http://schemas.openxmlformats.org/officeDocument/2006/relationships/image" Target="../media/image4.png"/><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hemeOverride" Target="../theme/themeOverride2.xml"/><Relationship Id="rId6" Type="http://schemas.openxmlformats.org/officeDocument/2006/relationships/hyperlink" Target="https://eur-lex.europa.eu/legal-content/ES/TXT/HTML/?uri=OJ:C:2019:384I:FULL&amp;from=EN" TargetMode="External"/><Relationship Id="rId5" Type="http://schemas.openxmlformats.org/officeDocument/2006/relationships/image" Target="../media/image4.png"/><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themeOverride" Target="../theme/themeOverride3.xml"/><Relationship Id="rId5" Type="http://schemas.openxmlformats.org/officeDocument/2006/relationships/image" Target="../media/image4.png"/><Relationship Id="rId4" Type="http://schemas.openxmlformats.org/officeDocument/2006/relationships/image" Target="../media/image5.jp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themeOverride" Target="../theme/themeOverride4.xml"/><Relationship Id="rId5" Type="http://schemas.openxmlformats.org/officeDocument/2006/relationships/image" Target="../media/image4.png"/><Relationship Id="rId4" Type="http://schemas.openxmlformats.org/officeDocument/2006/relationships/image" Target="../media/image5.jp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themeOverride" Target="../theme/themeOverride5.xml"/><Relationship Id="rId5" Type="http://schemas.openxmlformats.org/officeDocument/2006/relationships/image" Target="../media/image4.png"/><Relationship Id="rId4" Type="http://schemas.openxmlformats.org/officeDocument/2006/relationships/image" Target="../media/image5.jp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7" Type="http://schemas.openxmlformats.org/officeDocument/2006/relationships/image" Target="../media/image7.png"/><Relationship Id="rId2" Type="http://schemas.openxmlformats.org/officeDocument/2006/relationships/slideLayout" Target="../slideLayouts/slideLayout7.xml"/><Relationship Id="rId1" Type="http://schemas.openxmlformats.org/officeDocument/2006/relationships/themeOverride" Target="../theme/themeOverride6.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5.jp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themeOverride" Target="../theme/themeOverride7.xml"/><Relationship Id="rId5" Type="http://schemas.openxmlformats.org/officeDocument/2006/relationships/image" Target="../media/image4.png"/><Relationship Id="rId4" Type="http://schemas.openxmlformats.org/officeDocument/2006/relationships/image" Target="../media/image5.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openxmlformats.org/officeDocument/2006/relationships/image" Target="../media/image8.jpg"/><Relationship Id="rId3" Type="http://schemas.openxmlformats.org/officeDocument/2006/relationships/notesSlide" Target="../notesSlides/notesSlide13.xml"/><Relationship Id="rId7" Type="http://schemas.openxmlformats.org/officeDocument/2006/relationships/hyperlink" Target="https://www.mapa.gob.es/es/ministerio/ministerio-exterior/brexit/default.aspx" TargetMode="External"/><Relationship Id="rId2" Type="http://schemas.openxmlformats.org/officeDocument/2006/relationships/slideLayout" Target="../slideLayouts/slideLayout7.xml"/><Relationship Id="rId1" Type="http://schemas.openxmlformats.org/officeDocument/2006/relationships/themeOverride" Target="../theme/themeOverride8.xml"/><Relationship Id="rId6" Type="http://schemas.openxmlformats.org/officeDocument/2006/relationships/hyperlink" Target="https://ec.europa.eu/taxation_customs/uk-withdrawal-es" TargetMode="External"/><Relationship Id="rId5" Type="http://schemas.openxmlformats.org/officeDocument/2006/relationships/image" Target="../media/image4.png"/><Relationship Id="rId4" Type="http://schemas.openxmlformats.org/officeDocument/2006/relationships/image" Target="../media/image5.jp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ext Box 1028"/>
          <p:cNvSpPr txBox="1">
            <a:spLocks noChangeArrowheads="1"/>
          </p:cNvSpPr>
          <p:nvPr/>
        </p:nvSpPr>
        <p:spPr bwMode="auto">
          <a:xfrm>
            <a:off x="611560" y="6524511"/>
            <a:ext cx="8077200" cy="304800"/>
          </a:xfrm>
          <a:prstGeom prst="rect">
            <a:avLst/>
          </a:prstGeom>
          <a:noFill/>
          <a:ln w="9525">
            <a:noFill/>
            <a:miter lim="800000"/>
            <a:headEnd/>
            <a:tailEnd/>
          </a:ln>
        </p:spPr>
        <p:txBody>
          <a:bodyPr>
            <a:spAutoFit/>
          </a:bodyPr>
          <a:lstStyle/>
          <a:p>
            <a:pPr algn="ctr" eaLnBrk="0" hangingPunct="0"/>
            <a:r>
              <a:rPr lang="es-ES" sz="1400" i="1" dirty="0" smtClean="0">
                <a:solidFill>
                  <a:srgbClr val="004D9D"/>
                </a:solidFill>
                <a:latin typeface="Arial" charset="0"/>
              </a:rPr>
              <a:t>Departamento de Aduanas e Impuestos Especiales </a:t>
            </a:r>
            <a:endParaRPr lang="es-ES" sz="1400" i="1" dirty="0">
              <a:solidFill>
                <a:srgbClr val="004D9D"/>
              </a:solidFill>
              <a:latin typeface="Arial" charset="0"/>
            </a:endParaRPr>
          </a:p>
        </p:txBody>
      </p:sp>
      <p:pic>
        <p:nvPicPr>
          <p:cNvPr id="5" name="Imagen 4"/>
          <p:cNvPicPr>
            <a:picLocks noChangeAspect="1"/>
          </p:cNvPicPr>
          <p:nvPr/>
        </p:nvPicPr>
        <p:blipFill rotWithShape="1">
          <a:blip r:embed="rId4"/>
          <a:srcRect l="49087" t="35703" r="42843" b="58861"/>
          <a:stretch/>
        </p:blipFill>
        <p:spPr>
          <a:xfrm>
            <a:off x="3491881" y="0"/>
            <a:ext cx="1800200" cy="682143"/>
          </a:xfrm>
          <a:prstGeom prst="rect">
            <a:avLst/>
          </a:prstGeom>
        </p:spPr>
      </p:pic>
      <p:sp>
        <p:nvSpPr>
          <p:cNvPr id="7" name="Título 1"/>
          <p:cNvSpPr txBox="1">
            <a:spLocks/>
          </p:cNvSpPr>
          <p:nvPr/>
        </p:nvSpPr>
        <p:spPr>
          <a:xfrm>
            <a:off x="323528" y="1751860"/>
            <a:ext cx="8424936" cy="4577683"/>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vert="horz" lIns="91440" tIns="45720" rIns="91440" bIns="45720" rtlCol="0" anchor="ctr">
            <a:normAutofit fontScale="8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S" b="1" dirty="0" smtClean="0">
                <a:solidFill>
                  <a:srgbClr val="FF0000"/>
                </a:solidFill>
                <a:latin typeface="Arial" panose="020B0604020202020204" pitchFamily="34" charset="0"/>
                <a:cs typeface="Arial" panose="020B0604020202020204" pitchFamily="34" charset="0"/>
              </a:rPr>
              <a:t>IMPACTO DEL BREXIT EN EL ÁMBITO DE LOS IMPUESTOS ESPECIALES</a:t>
            </a:r>
          </a:p>
          <a:p>
            <a:endParaRPr lang="es-ES" b="1" dirty="0">
              <a:solidFill>
                <a:schemeClr val="accent3">
                  <a:lumMod val="75000"/>
                </a:schemeClr>
              </a:solidFill>
              <a:latin typeface="Arial" panose="020B0604020202020204" pitchFamily="34" charset="0"/>
              <a:cs typeface="Arial" panose="020B0604020202020204" pitchFamily="34" charset="0"/>
            </a:endParaRPr>
          </a:p>
          <a:p>
            <a:r>
              <a:rPr lang="es-ES" b="1" dirty="0" smtClean="0">
                <a:solidFill>
                  <a:schemeClr val="accent3">
                    <a:lumMod val="75000"/>
                  </a:schemeClr>
                </a:solidFill>
                <a:latin typeface="Arial" panose="020B0604020202020204" pitchFamily="34" charset="0"/>
                <a:cs typeface="Arial" panose="020B0604020202020204" pitchFamily="34" charset="0"/>
              </a:rPr>
              <a:t> </a:t>
            </a:r>
          </a:p>
          <a:p>
            <a:endParaRPr lang="es-ES" b="1" dirty="0">
              <a:solidFill>
                <a:schemeClr val="accent3">
                  <a:lumMod val="75000"/>
                </a:schemeClr>
              </a:solidFill>
              <a:latin typeface="Arial" panose="020B0604020202020204" pitchFamily="34" charset="0"/>
              <a:cs typeface="Arial" panose="020B0604020202020204" pitchFamily="34" charset="0"/>
            </a:endParaRPr>
          </a:p>
          <a:p>
            <a:r>
              <a:rPr lang="es-ES" b="1" dirty="0" smtClean="0">
                <a:solidFill>
                  <a:schemeClr val="accent3">
                    <a:lumMod val="75000"/>
                  </a:schemeClr>
                </a:solidFill>
                <a:latin typeface="Arial" panose="020B0604020202020204" pitchFamily="34" charset="0"/>
                <a:cs typeface="Arial" panose="020B0604020202020204" pitchFamily="34" charset="0"/>
              </a:rPr>
              <a:t>  </a:t>
            </a:r>
            <a:br>
              <a:rPr lang="es-ES" b="1" dirty="0" smtClean="0">
                <a:solidFill>
                  <a:schemeClr val="accent3">
                    <a:lumMod val="75000"/>
                  </a:schemeClr>
                </a:solidFill>
                <a:latin typeface="Arial" panose="020B0604020202020204" pitchFamily="34" charset="0"/>
                <a:cs typeface="Arial" panose="020B0604020202020204" pitchFamily="34" charset="0"/>
              </a:rPr>
            </a:br>
            <a:r>
              <a:rPr lang="es-ES" b="1" dirty="0" smtClean="0">
                <a:solidFill>
                  <a:srgbClr val="FF0000"/>
                </a:solidFill>
                <a:latin typeface="Arial" panose="020B0604020202020204" pitchFamily="34" charset="0"/>
                <a:cs typeface="Arial" panose="020B0604020202020204" pitchFamily="34" charset="0"/>
              </a:rPr>
              <a:t/>
            </a:r>
            <a:br>
              <a:rPr lang="es-ES" b="1" dirty="0" smtClean="0">
                <a:solidFill>
                  <a:srgbClr val="FF0000"/>
                </a:solidFill>
                <a:latin typeface="Arial" panose="020B0604020202020204" pitchFamily="34" charset="0"/>
                <a:cs typeface="Arial" panose="020B0604020202020204" pitchFamily="34" charset="0"/>
              </a:rPr>
            </a:br>
            <a:r>
              <a:rPr lang="es-ES" sz="2200" b="1" dirty="0" smtClean="0">
                <a:solidFill>
                  <a:srgbClr val="FF0000"/>
                </a:solidFill>
                <a:latin typeface="Arial" panose="020B0604020202020204" pitchFamily="34" charset="0"/>
                <a:cs typeface="Arial" panose="020B0604020202020204" pitchFamily="34" charset="0"/>
              </a:rPr>
              <a:t> </a:t>
            </a:r>
            <a:br>
              <a:rPr lang="es-ES" sz="2200" b="1" dirty="0" smtClean="0">
                <a:solidFill>
                  <a:srgbClr val="FF0000"/>
                </a:solidFill>
                <a:latin typeface="Arial" panose="020B0604020202020204" pitchFamily="34" charset="0"/>
                <a:cs typeface="Arial" panose="020B0604020202020204" pitchFamily="34" charset="0"/>
              </a:rPr>
            </a:br>
            <a:endParaRPr lang="es-ES" sz="2200" dirty="0">
              <a:solidFill>
                <a:srgbClr val="FF0000"/>
              </a:solidFill>
              <a:latin typeface="Arial" panose="020B0604020202020204" pitchFamily="34" charset="0"/>
              <a:cs typeface="Arial" panose="020B0604020202020204" pitchFamily="34" charset="0"/>
            </a:endParaRPr>
          </a:p>
        </p:txBody>
      </p:sp>
      <p:sp>
        <p:nvSpPr>
          <p:cNvPr id="8" name="Rectángulo 7"/>
          <p:cNvSpPr/>
          <p:nvPr/>
        </p:nvSpPr>
        <p:spPr>
          <a:xfrm>
            <a:off x="347792" y="4869160"/>
            <a:ext cx="8509248" cy="1200329"/>
          </a:xfrm>
          <a:prstGeom prst="rect">
            <a:avLst/>
          </a:prstGeom>
        </p:spPr>
        <p:txBody>
          <a:bodyPr wrap="square">
            <a:spAutoFit/>
          </a:bodyPr>
          <a:lstStyle/>
          <a:p>
            <a:pPr algn="just"/>
            <a:r>
              <a:rPr lang="es-ES" b="1" dirty="0">
                <a:solidFill>
                  <a:srgbClr val="FF0000"/>
                </a:solidFill>
                <a:latin typeface="Arial" panose="020B0604020202020204" pitchFamily="34" charset="0"/>
                <a:cs typeface="Arial" panose="020B0604020202020204" pitchFamily="34" charset="0"/>
              </a:rPr>
              <a:t>IMPORTANTE: Hora desconexión sistemas EMCS y SEED prevista para 0</a:t>
            </a:r>
            <a:r>
              <a:rPr lang="es-ES" b="1" dirty="0" smtClean="0">
                <a:solidFill>
                  <a:srgbClr val="FF0000"/>
                </a:solidFill>
                <a:latin typeface="Arial" panose="020B0604020202020204" pitchFamily="34" charset="0"/>
                <a:cs typeface="Arial" panose="020B0604020202020204" pitchFamily="34" charset="0"/>
              </a:rPr>
              <a:t>0:00 </a:t>
            </a:r>
            <a:r>
              <a:rPr lang="es-ES" b="1" dirty="0">
                <a:solidFill>
                  <a:srgbClr val="FF0000"/>
                </a:solidFill>
                <a:latin typeface="Arial" panose="020B0604020202020204" pitchFamily="34" charset="0"/>
                <a:cs typeface="Arial" panose="020B0604020202020204" pitchFamily="34" charset="0"/>
              </a:rPr>
              <a:t>horas CET (hora central europea -Bruselas y Madrid-) del día </a:t>
            </a:r>
            <a:r>
              <a:rPr lang="es-ES" b="1" dirty="0" smtClean="0">
                <a:solidFill>
                  <a:srgbClr val="FF0000"/>
                </a:solidFill>
                <a:latin typeface="Arial" panose="020B0604020202020204" pitchFamily="34" charset="0"/>
                <a:cs typeface="Arial" panose="020B0604020202020204" pitchFamily="34" charset="0"/>
              </a:rPr>
              <a:t>1 </a:t>
            </a:r>
            <a:r>
              <a:rPr lang="es-ES" b="1" dirty="0">
                <a:solidFill>
                  <a:srgbClr val="FF0000"/>
                </a:solidFill>
                <a:latin typeface="Arial" panose="020B0604020202020204" pitchFamily="34" charset="0"/>
                <a:cs typeface="Arial" panose="020B0604020202020204" pitchFamily="34" charset="0"/>
              </a:rPr>
              <a:t>de </a:t>
            </a:r>
            <a:r>
              <a:rPr lang="es-ES" b="1" dirty="0" smtClean="0">
                <a:solidFill>
                  <a:srgbClr val="FF0000"/>
                </a:solidFill>
                <a:latin typeface="Arial" panose="020B0604020202020204" pitchFamily="34" charset="0"/>
                <a:cs typeface="Arial" panose="020B0604020202020204" pitchFamily="34" charset="0"/>
              </a:rPr>
              <a:t>enero </a:t>
            </a:r>
            <a:r>
              <a:rPr lang="es-ES" b="1" dirty="0">
                <a:solidFill>
                  <a:srgbClr val="FF0000"/>
                </a:solidFill>
                <a:latin typeface="Arial" panose="020B0604020202020204" pitchFamily="34" charset="0"/>
                <a:cs typeface="Arial" panose="020B0604020202020204" pitchFamily="34" charset="0"/>
              </a:rPr>
              <a:t>de </a:t>
            </a:r>
            <a:r>
              <a:rPr lang="es-ES" b="1" dirty="0" smtClean="0">
                <a:solidFill>
                  <a:srgbClr val="FF0000"/>
                </a:solidFill>
                <a:latin typeface="Arial" panose="020B0604020202020204" pitchFamily="34" charset="0"/>
                <a:cs typeface="Arial" panose="020B0604020202020204" pitchFamily="34" charset="0"/>
              </a:rPr>
              <a:t>2021 </a:t>
            </a:r>
            <a:r>
              <a:rPr lang="es-ES" b="1" dirty="0">
                <a:solidFill>
                  <a:srgbClr val="FF0000"/>
                </a:solidFill>
                <a:latin typeface="Arial" panose="020B0604020202020204" pitchFamily="34" charset="0"/>
                <a:cs typeface="Arial" panose="020B0604020202020204" pitchFamily="34" charset="0"/>
              </a:rPr>
              <a:t>(</a:t>
            </a:r>
            <a:r>
              <a:rPr lang="es-ES" b="1" dirty="0" smtClean="0">
                <a:solidFill>
                  <a:srgbClr val="FF0000"/>
                </a:solidFill>
                <a:latin typeface="Arial" panose="020B0604020202020204" pitchFamily="34" charset="0"/>
                <a:cs typeface="Arial" panose="020B0604020202020204" pitchFamily="34" charset="0"/>
              </a:rPr>
              <a:t>23:00 </a:t>
            </a:r>
            <a:r>
              <a:rPr lang="es-ES" b="1" dirty="0">
                <a:solidFill>
                  <a:srgbClr val="FF0000"/>
                </a:solidFill>
                <a:latin typeface="Arial" panose="020B0604020202020204" pitchFamily="34" charset="0"/>
                <a:cs typeface="Arial" panose="020B0604020202020204" pitchFamily="34" charset="0"/>
              </a:rPr>
              <a:t>horas en el Reino </a:t>
            </a:r>
            <a:r>
              <a:rPr lang="es-ES" b="1" dirty="0" smtClean="0">
                <a:solidFill>
                  <a:srgbClr val="FF0000"/>
                </a:solidFill>
                <a:latin typeface="Arial" panose="020B0604020202020204" pitchFamily="34" charset="0"/>
                <a:cs typeface="Arial" panose="020B0604020202020204" pitchFamily="34" charset="0"/>
              </a:rPr>
              <a:t>Unido del día 31 diciembre 2020). </a:t>
            </a:r>
            <a:r>
              <a:rPr lang="es-ES" b="1" dirty="0">
                <a:solidFill>
                  <a:srgbClr val="FF0000"/>
                </a:solidFill>
                <a:latin typeface="Arial" panose="020B0604020202020204" pitchFamily="34" charset="0"/>
                <a:cs typeface="Arial" panose="020B0604020202020204" pitchFamily="34" charset="0"/>
              </a:rPr>
              <a:t/>
            </a:r>
            <a:br>
              <a:rPr lang="es-ES" b="1" dirty="0">
                <a:solidFill>
                  <a:srgbClr val="FF0000"/>
                </a:solidFill>
                <a:latin typeface="Arial" panose="020B0604020202020204" pitchFamily="34" charset="0"/>
                <a:cs typeface="Arial" panose="020B0604020202020204" pitchFamily="34" charset="0"/>
              </a:rPr>
            </a:br>
            <a:endParaRPr lang="es-ES" dirty="0"/>
          </a:p>
        </p:txBody>
      </p:sp>
    </p:spTree>
    <p:extLst>
      <p:ext uri="{BB962C8B-B14F-4D97-AF65-F5344CB8AC3E}">
        <p14:creationId xmlns:p14="http://schemas.microsoft.com/office/powerpoint/2010/main" val="36910453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5" name="Imagen 4"/>
          <p:cNvPicPr>
            <a:picLocks noChangeAspect="1"/>
          </p:cNvPicPr>
          <p:nvPr/>
        </p:nvPicPr>
        <p:blipFill rotWithShape="1">
          <a:blip r:embed="rId5"/>
          <a:srcRect l="49087" t="35703" r="42843" b="58861"/>
          <a:stretch/>
        </p:blipFill>
        <p:spPr>
          <a:xfrm>
            <a:off x="3491881" y="0"/>
            <a:ext cx="1800200" cy="682143"/>
          </a:xfrm>
          <a:prstGeom prst="rect">
            <a:avLst/>
          </a:prstGeom>
        </p:spPr>
      </p:pic>
      <p:sp>
        <p:nvSpPr>
          <p:cNvPr id="7" name="Subtítulo 2"/>
          <p:cNvSpPr txBox="1">
            <a:spLocks/>
          </p:cNvSpPr>
          <p:nvPr/>
        </p:nvSpPr>
        <p:spPr>
          <a:xfrm>
            <a:off x="179512" y="836712"/>
            <a:ext cx="8856983" cy="5271864"/>
          </a:xfrm>
          <a:prstGeom prst="rect">
            <a:avLst/>
          </a:prstGeom>
        </p:spPr>
        <p:txBody>
          <a:bodyPr anchor="t" anchorCtr="0">
            <a:normAutofit fontScale="250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r>
              <a:rPr lang="es-ES" sz="6400" b="1" dirty="0">
                <a:solidFill>
                  <a:srgbClr val="FF0000"/>
                </a:solidFill>
                <a:latin typeface="Arial" panose="020B0604020202020204" pitchFamily="34" charset="0"/>
                <a:cs typeface="Arial" panose="020B0604020202020204" pitchFamily="34" charset="0"/>
              </a:rPr>
              <a:t>	</a:t>
            </a:r>
            <a:r>
              <a:rPr lang="es-ES" sz="11200" b="1" dirty="0" smtClean="0">
                <a:solidFill>
                  <a:srgbClr val="FF0000"/>
                </a:solidFill>
                <a:latin typeface="Arial" panose="020B0604020202020204" pitchFamily="34" charset="0"/>
                <a:cs typeface="Arial" panose="020B0604020202020204" pitchFamily="34" charset="0"/>
              </a:rPr>
              <a:t>APROBACIÓN MEDIDAS DE CONTINGENCIA </a:t>
            </a:r>
          </a:p>
          <a:p>
            <a:pPr marL="0" indent="0" algn="just">
              <a:buNone/>
            </a:pPr>
            <a:endParaRPr lang="es-ES" sz="6400" i="1" dirty="0" smtClean="0">
              <a:latin typeface="Arial" panose="020B0604020202020204" pitchFamily="34" charset="0"/>
              <a:cs typeface="Arial" panose="020B0604020202020204" pitchFamily="34" charset="0"/>
            </a:endParaRPr>
          </a:p>
          <a:p>
            <a:pPr marL="0" indent="0" algn="just">
              <a:buNone/>
            </a:pPr>
            <a:r>
              <a:rPr lang="es-ES" sz="6400" b="1" i="1" dirty="0" smtClean="0">
                <a:solidFill>
                  <a:srgbClr val="FF0000"/>
                </a:solidFill>
                <a:latin typeface="Arial" panose="020B0604020202020204" pitchFamily="34" charset="0"/>
                <a:cs typeface="Arial" panose="020B0604020202020204" pitchFamily="34" charset="0"/>
              </a:rPr>
              <a:t>Real Decreto-ley 5/2019, de 1 de marzo, por el que se adoptan medidas de contingencia ante la retirada del Reino Unido de Gran Bretaña e Irlanda del Norte de la Unión Europea sin que se haya alcanzado el acuerdo previsto en el artículo 50 del Tratado de la Unión Europea. (BOE 2 de marzo de 2019)</a:t>
            </a:r>
            <a:r>
              <a:rPr lang="es-ES" sz="6400" b="1" dirty="0" smtClean="0">
                <a:solidFill>
                  <a:srgbClr val="FF0000"/>
                </a:solidFill>
                <a:latin typeface="Arial" panose="020B0604020202020204" pitchFamily="34" charset="0"/>
                <a:cs typeface="Arial" panose="020B0604020202020204" pitchFamily="34" charset="0"/>
              </a:rPr>
              <a:t> </a:t>
            </a:r>
          </a:p>
          <a:p>
            <a:pPr marL="0" indent="0" algn="just">
              <a:buNone/>
            </a:pPr>
            <a:endParaRPr lang="es-ES" sz="6400" b="1" i="1" dirty="0">
              <a:solidFill>
                <a:srgbClr val="FF0000"/>
              </a:solidFill>
              <a:latin typeface="Arial" panose="020B0604020202020204" pitchFamily="34" charset="0"/>
              <a:cs typeface="Arial" panose="020B0604020202020204" pitchFamily="34" charset="0"/>
            </a:endParaRPr>
          </a:p>
          <a:p>
            <a:pPr marL="0" indent="0" algn="just">
              <a:buNone/>
            </a:pPr>
            <a:r>
              <a:rPr lang="es-ES" sz="6400" b="1" i="1" dirty="0" smtClean="0">
                <a:solidFill>
                  <a:srgbClr val="FF0000"/>
                </a:solidFill>
                <a:latin typeface="Arial" panose="020B0604020202020204" pitchFamily="34" charset="0"/>
                <a:cs typeface="Arial" panose="020B0604020202020204" pitchFamily="34" charset="0"/>
              </a:rPr>
              <a:t>			</a:t>
            </a:r>
            <a:r>
              <a:rPr lang="es-ES" sz="6400" b="1" i="1" dirty="0" smtClean="0">
                <a:latin typeface="Arial" panose="020B0604020202020204" pitchFamily="34" charset="0"/>
                <a:cs typeface="Arial" panose="020B0604020202020204" pitchFamily="34" charset="0"/>
              </a:rPr>
              <a:t>Sección 2.ª Aduanas</a:t>
            </a:r>
            <a:r>
              <a:rPr lang="es-ES" sz="6400" b="1" dirty="0" smtClean="0">
                <a:latin typeface="Arial" panose="020B0604020202020204" pitchFamily="34" charset="0"/>
                <a:cs typeface="Arial" panose="020B0604020202020204" pitchFamily="34" charset="0"/>
              </a:rPr>
              <a:t>    </a:t>
            </a:r>
          </a:p>
          <a:p>
            <a:pPr marL="0" indent="0" algn="just">
              <a:buNone/>
            </a:pPr>
            <a:r>
              <a:rPr lang="es-ES" sz="6400" b="1" dirty="0">
                <a:latin typeface="Arial" panose="020B0604020202020204" pitchFamily="34" charset="0"/>
                <a:cs typeface="Arial" panose="020B0604020202020204" pitchFamily="34" charset="0"/>
              </a:rPr>
              <a:t>	</a:t>
            </a:r>
            <a:r>
              <a:rPr lang="es-ES" sz="6400" b="1" dirty="0" smtClean="0">
                <a:latin typeface="Arial" panose="020B0604020202020204" pitchFamily="34" charset="0"/>
                <a:cs typeface="Arial" panose="020B0604020202020204" pitchFamily="34" charset="0"/>
              </a:rPr>
              <a:t>	Artículo 20. </a:t>
            </a:r>
            <a:r>
              <a:rPr lang="es-ES" sz="6400" b="1" i="1" dirty="0" smtClean="0">
                <a:latin typeface="Arial" panose="020B0604020202020204" pitchFamily="34" charset="0"/>
                <a:cs typeface="Arial" panose="020B0604020202020204" pitchFamily="34" charset="0"/>
              </a:rPr>
              <a:t>Decisiones de las autoridades aduaneras.</a:t>
            </a:r>
          </a:p>
          <a:p>
            <a:pPr marL="0" indent="0" algn="just">
              <a:buNone/>
            </a:pPr>
            <a:endParaRPr lang="es-ES" sz="6400" b="1" dirty="0" smtClean="0">
              <a:latin typeface="Arial" panose="020B0604020202020204" pitchFamily="34" charset="0"/>
              <a:cs typeface="Arial" panose="020B0604020202020204" pitchFamily="34" charset="0"/>
            </a:endParaRPr>
          </a:p>
          <a:p>
            <a:pPr marL="0" indent="0" algn="just">
              <a:buNone/>
            </a:pPr>
            <a:r>
              <a:rPr lang="es-ES" sz="5600" u="sng" dirty="0" smtClean="0">
                <a:latin typeface="Arial" panose="020B0604020202020204" pitchFamily="34" charset="0"/>
                <a:cs typeface="Arial" panose="020B0604020202020204" pitchFamily="34" charset="0"/>
              </a:rPr>
              <a:t>Desde la fecha de publicación del presente real decreto-ley, las autoridades aduaneras españolas tramitarán las solicitudes de decisión</a:t>
            </a:r>
            <a:r>
              <a:rPr lang="es-ES" sz="5600" dirty="0" smtClean="0">
                <a:latin typeface="Arial" panose="020B0604020202020204" pitchFamily="34" charset="0"/>
                <a:cs typeface="Arial" panose="020B0604020202020204" pitchFamily="34" charset="0"/>
              </a:rPr>
              <a:t> a que se refiere el artículo 22 del Reglamento (UE) n.º 952/2013 del Parlamento Europeo y del Consejo, de 9 de octubre de 2013, por el que se establece el código aduanero de la Unión, </a:t>
            </a:r>
            <a:r>
              <a:rPr lang="es-ES" sz="5600" u="sng" dirty="0" smtClean="0">
                <a:latin typeface="Arial" panose="020B0604020202020204" pitchFamily="34" charset="0"/>
                <a:cs typeface="Arial" panose="020B0604020202020204" pitchFamily="34" charset="0"/>
              </a:rPr>
              <a:t>presentadas por operadores establecidos en el Reino Unido o por operadores establecidos en España que realicen operaciones de comercio de bienes con el Reino Unido</a:t>
            </a:r>
            <a:r>
              <a:rPr lang="es-ES" sz="5600" dirty="0" smtClean="0">
                <a:latin typeface="Arial" panose="020B0604020202020204" pitchFamily="34" charset="0"/>
                <a:cs typeface="Arial" panose="020B0604020202020204" pitchFamily="34" charset="0"/>
              </a:rPr>
              <a:t>, anticipándose a la consideración del Reino Unido como tercer Estado. </a:t>
            </a:r>
            <a:r>
              <a:rPr lang="es-ES" sz="5600" u="sng" dirty="0" smtClean="0">
                <a:latin typeface="Arial" panose="020B0604020202020204" pitchFamily="34" charset="0"/>
                <a:cs typeface="Arial" panose="020B0604020202020204" pitchFamily="34" charset="0"/>
              </a:rPr>
              <a:t>Dichas decisiones no podrán surtir efectos hasta que se produzca la retirada efectiva del Reino Unido.</a:t>
            </a:r>
          </a:p>
          <a:p>
            <a:pPr marL="0" indent="0" algn="just">
              <a:buNone/>
            </a:pPr>
            <a:endParaRPr lang="es-ES" sz="6400" dirty="0" smtClean="0">
              <a:latin typeface="Arial" panose="020B0604020202020204" pitchFamily="34" charset="0"/>
              <a:cs typeface="Arial" panose="020B0604020202020204" pitchFamily="34" charset="0"/>
            </a:endParaRPr>
          </a:p>
          <a:p>
            <a:pPr marL="0" indent="0" algn="just">
              <a:buNone/>
            </a:pPr>
            <a:r>
              <a:rPr lang="es-ES" sz="6400" dirty="0" smtClean="0">
                <a:latin typeface="Arial" panose="020B0604020202020204" pitchFamily="34" charset="0"/>
                <a:cs typeface="Arial" panose="020B0604020202020204" pitchFamily="34" charset="0"/>
              </a:rPr>
              <a:t>	</a:t>
            </a:r>
            <a:r>
              <a:rPr lang="es-ES" sz="6400" b="1" dirty="0" smtClean="0">
                <a:latin typeface="Arial" panose="020B0604020202020204" pitchFamily="34" charset="0"/>
                <a:cs typeface="Arial" panose="020B0604020202020204" pitchFamily="34" charset="0"/>
              </a:rPr>
              <a:t>Disposición </a:t>
            </a:r>
            <a:r>
              <a:rPr lang="es-ES" sz="6400" b="1" dirty="0">
                <a:latin typeface="Arial" panose="020B0604020202020204" pitchFamily="34" charset="0"/>
                <a:cs typeface="Arial" panose="020B0604020202020204" pitchFamily="34" charset="0"/>
              </a:rPr>
              <a:t>final sexta. </a:t>
            </a:r>
            <a:r>
              <a:rPr lang="es-ES" sz="6400" b="1" i="1" dirty="0">
                <a:latin typeface="Arial" panose="020B0604020202020204" pitchFamily="34" charset="0"/>
                <a:cs typeface="Arial" panose="020B0604020202020204" pitchFamily="34" charset="0"/>
              </a:rPr>
              <a:t>Entrada en </a:t>
            </a:r>
            <a:r>
              <a:rPr lang="es-ES" sz="6400" b="1" i="1" dirty="0" smtClean="0">
                <a:latin typeface="Arial" panose="020B0604020202020204" pitchFamily="34" charset="0"/>
                <a:cs typeface="Arial" panose="020B0604020202020204" pitchFamily="34" charset="0"/>
              </a:rPr>
              <a:t>vigor</a:t>
            </a:r>
          </a:p>
          <a:p>
            <a:pPr marL="0" indent="0" algn="just">
              <a:buNone/>
            </a:pPr>
            <a:endParaRPr lang="es-ES" sz="6400" b="1" i="1" dirty="0" smtClean="0">
              <a:latin typeface="Arial" panose="020B0604020202020204" pitchFamily="34" charset="0"/>
              <a:cs typeface="Arial" panose="020B0604020202020204" pitchFamily="34" charset="0"/>
            </a:endParaRPr>
          </a:p>
          <a:p>
            <a:pPr marL="0" indent="0" algn="just">
              <a:buNone/>
            </a:pPr>
            <a:r>
              <a:rPr lang="es-ES" sz="5600" dirty="0">
                <a:latin typeface="Arial" panose="020B0604020202020204" pitchFamily="34" charset="0"/>
                <a:cs typeface="Arial" panose="020B0604020202020204" pitchFamily="34" charset="0"/>
              </a:rPr>
              <a:t>E</a:t>
            </a:r>
            <a:r>
              <a:rPr lang="es-ES" sz="5600" dirty="0" smtClean="0">
                <a:latin typeface="Arial" panose="020B0604020202020204" pitchFamily="34" charset="0"/>
                <a:cs typeface="Arial" panose="020B0604020202020204" pitchFamily="34" charset="0"/>
              </a:rPr>
              <a:t>ntrará </a:t>
            </a:r>
            <a:r>
              <a:rPr lang="es-ES" sz="5600" dirty="0">
                <a:latin typeface="Arial" panose="020B0604020202020204" pitchFamily="34" charset="0"/>
                <a:cs typeface="Arial" panose="020B0604020202020204" pitchFamily="34" charset="0"/>
              </a:rPr>
              <a:t>en vigor el día en que los Tratados de la </a:t>
            </a:r>
            <a:r>
              <a:rPr lang="es-ES" sz="5600" dirty="0" smtClean="0">
                <a:latin typeface="Arial" panose="020B0604020202020204" pitchFamily="34" charset="0"/>
                <a:cs typeface="Arial" panose="020B0604020202020204" pitchFamily="34" charset="0"/>
              </a:rPr>
              <a:t>UE </a:t>
            </a:r>
            <a:r>
              <a:rPr lang="es-ES" sz="5600" dirty="0">
                <a:latin typeface="Arial" panose="020B0604020202020204" pitchFamily="34" charset="0"/>
                <a:cs typeface="Arial" panose="020B0604020202020204" pitchFamily="34" charset="0"/>
              </a:rPr>
              <a:t>dejen de aplicarse al Reino Unido de conformidad con lo dispuesto en el artículo 50.3 del Tratado de la Unión Europea.</a:t>
            </a:r>
          </a:p>
          <a:p>
            <a:pPr marL="0" indent="0" algn="just">
              <a:buNone/>
            </a:pPr>
            <a:r>
              <a:rPr lang="es-ES" sz="5600" dirty="0">
                <a:latin typeface="Arial" panose="020B0604020202020204" pitchFamily="34" charset="0"/>
                <a:cs typeface="Arial" panose="020B0604020202020204" pitchFamily="34" charset="0"/>
              </a:rPr>
              <a:t>No obstante, </a:t>
            </a:r>
            <a:r>
              <a:rPr lang="es-ES" sz="5600" u="sng" dirty="0" smtClean="0">
                <a:latin typeface="Arial" panose="020B0604020202020204" pitchFamily="34" charset="0"/>
                <a:cs typeface="Arial" panose="020B0604020202020204" pitchFamily="34" charset="0"/>
              </a:rPr>
              <a:t>no </a:t>
            </a:r>
            <a:r>
              <a:rPr lang="es-ES" sz="5600" u="sng" dirty="0">
                <a:latin typeface="Arial" panose="020B0604020202020204" pitchFamily="34" charset="0"/>
                <a:cs typeface="Arial" panose="020B0604020202020204" pitchFamily="34" charset="0"/>
              </a:rPr>
              <a:t>entrará en vigor en caso de que, previamente a dicha fecha, haya entrado en vigor un acuerdo de retirada formalizado entre la </a:t>
            </a:r>
            <a:r>
              <a:rPr lang="es-ES" sz="5600" u="sng" dirty="0" smtClean="0">
                <a:latin typeface="Arial" panose="020B0604020202020204" pitchFamily="34" charset="0"/>
                <a:cs typeface="Arial" panose="020B0604020202020204" pitchFamily="34" charset="0"/>
              </a:rPr>
              <a:t>UE </a:t>
            </a:r>
            <a:r>
              <a:rPr lang="es-ES" sz="5600" u="sng" dirty="0">
                <a:latin typeface="Arial" panose="020B0604020202020204" pitchFamily="34" charset="0"/>
                <a:cs typeface="Arial" panose="020B0604020202020204" pitchFamily="34" charset="0"/>
              </a:rPr>
              <a:t>y el Reino Unido, de conformidad con el artículo 50.2 del </a:t>
            </a:r>
            <a:r>
              <a:rPr lang="es-ES" sz="5600" u="sng" dirty="0" smtClean="0">
                <a:latin typeface="Arial" panose="020B0604020202020204" pitchFamily="34" charset="0"/>
                <a:cs typeface="Arial" panose="020B0604020202020204" pitchFamily="34" charset="0"/>
              </a:rPr>
              <a:t>Tratado.</a:t>
            </a:r>
            <a:endParaRPr lang="es-ES" sz="5600" b="1" u="sng" dirty="0" smtClean="0">
              <a:solidFill>
                <a:srgbClr val="FF0000"/>
              </a:solidFill>
              <a:latin typeface="Arial" panose="020B0604020202020204" pitchFamily="34" charset="0"/>
              <a:cs typeface="Arial" panose="020B0604020202020204" pitchFamily="34" charset="0"/>
            </a:endParaRPr>
          </a:p>
          <a:p>
            <a:pPr algn="just"/>
            <a:endParaRPr lang="es-ES" sz="5600" dirty="0" smtClean="0">
              <a:latin typeface="Arial" panose="020B0604020202020204" pitchFamily="34" charset="0"/>
              <a:cs typeface="Arial" panose="020B0604020202020204" pitchFamily="34" charset="0"/>
            </a:endParaRPr>
          </a:p>
          <a:p>
            <a:pPr algn="just"/>
            <a:endParaRPr lang="es-ES" sz="5600" dirty="0" smtClean="0"/>
          </a:p>
          <a:p>
            <a:pPr algn="just"/>
            <a:endParaRPr lang="es-ES" dirty="0"/>
          </a:p>
        </p:txBody>
      </p:sp>
    </p:spTree>
    <p:extLst>
      <p:ext uri="{BB962C8B-B14F-4D97-AF65-F5344CB8AC3E}">
        <p14:creationId xmlns:p14="http://schemas.microsoft.com/office/powerpoint/2010/main" val="963653742"/>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5" name="Imagen 4"/>
          <p:cNvPicPr>
            <a:picLocks noChangeAspect="1"/>
          </p:cNvPicPr>
          <p:nvPr/>
        </p:nvPicPr>
        <p:blipFill rotWithShape="1">
          <a:blip r:embed="rId5"/>
          <a:srcRect l="49087" t="35703" r="42843" b="58861"/>
          <a:stretch/>
        </p:blipFill>
        <p:spPr>
          <a:xfrm>
            <a:off x="3491881" y="0"/>
            <a:ext cx="1800200" cy="682143"/>
          </a:xfrm>
          <a:prstGeom prst="rect">
            <a:avLst/>
          </a:prstGeom>
        </p:spPr>
      </p:pic>
      <p:sp>
        <p:nvSpPr>
          <p:cNvPr id="7" name="Subtítulo 2"/>
          <p:cNvSpPr txBox="1">
            <a:spLocks/>
          </p:cNvSpPr>
          <p:nvPr/>
        </p:nvSpPr>
        <p:spPr>
          <a:xfrm>
            <a:off x="179512" y="836712"/>
            <a:ext cx="8856983" cy="5271864"/>
          </a:xfrm>
          <a:prstGeom prst="rect">
            <a:avLst/>
          </a:prstGeom>
        </p:spPr>
        <p:txBody>
          <a:bodyPr anchor="t" anchorCtr="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endParaRPr lang="es-ES" sz="6400" b="1" u="sng" dirty="0">
              <a:solidFill>
                <a:srgbClr val="FF0000"/>
              </a:solidFill>
              <a:latin typeface="Arial" panose="020B0604020202020204" pitchFamily="34" charset="0"/>
              <a:cs typeface="Arial" panose="020B0604020202020204" pitchFamily="34" charset="0"/>
            </a:endParaRPr>
          </a:p>
          <a:p>
            <a:pPr marL="0" indent="0" algn="just">
              <a:buNone/>
            </a:pPr>
            <a:r>
              <a:rPr lang="es-ES" sz="11200" b="1" dirty="0" smtClean="0">
                <a:solidFill>
                  <a:srgbClr val="FF0000"/>
                </a:solidFill>
                <a:latin typeface="Arial" panose="020B0604020202020204" pitchFamily="34" charset="0"/>
                <a:cs typeface="Arial" panose="020B0604020202020204" pitchFamily="34" charset="0"/>
              </a:rPr>
              <a:t>        </a:t>
            </a:r>
            <a:endParaRPr lang="es-ES" sz="6400" i="1" dirty="0" smtClean="0">
              <a:latin typeface="Arial" panose="020B0604020202020204" pitchFamily="34" charset="0"/>
              <a:cs typeface="Arial" panose="020B0604020202020204" pitchFamily="34" charset="0"/>
            </a:endParaRPr>
          </a:p>
          <a:p>
            <a:pPr marL="0" indent="0" algn="just">
              <a:buNone/>
            </a:pPr>
            <a:endParaRPr lang="es-ES" sz="6400" b="1" dirty="0" smtClean="0">
              <a:solidFill>
                <a:srgbClr val="FF0000"/>
              </a:solidFill>
              <a:latin typeface="Arial" panose="020B0604020202020204" pitchFamily="34" charset="0"/>
              <a:cs typeface="Arial" panose="020B0604020202020204" pitchFamily="34" charset="0"/>
            </a:endParaRPr>
          </a:p>
          <a:p>
            <a:pPr algn="just"/>
            <a:endParaRPr lang="es-ES" sz="5600" dirty="0" smtClean="0">
              <a:latin typeface="Arial" panose="020B0604020202020204" pitchFamily="34" charset="0"/>
              <a:cs typeface="Arial" panose="020B0604020202020204" pitchFamily="34" charset="0"/>
            </a:endParaRPr>
          </a:p>
          <a:p>
            <a:pPr algn="just"/>
            <a:endParaRPr lang="es-ES" sz="5600" dirty="0" smtClean="0"/>
          </a:p>
          <a:p>
            <a:pPr algn="just"/>
            <a:endParaRPr lang="es-ES" dirty="0"/>
          </a:p>
        </p:txBody>
      </p:sp>
      <p:sp>
        <p:nvSpPr>
          <p:cNvPr id="2" name="Rectángulo 1"/>
          <p:cNvSpPr/>
          <p:nvPr/>
        </p:nvSpPr>
        <p:spPr>
          <a:xfrm>
            <a:off x="179334" y="1700808"/>
            <a:ext cx="8856983" cy="3170099"/>
          </a:xfrm>
          <a:prstGeom prst="rect">
            <a:avLst/>
          </a:prstGeom>
        </p:spPr>
        <p:txBody>
          <a:bodyPr wrap="square">
            <a:spAutoFit/>
          </a:bodyPr>
          <a:lstStyle/>
          <a:p>
            <a:r>
              <a:rPr lang="es-ES" sz="1400" dirty="0" smtClean="0">
                <a:solidFill>
                  <a:srgbClr val="000000"/>
                </a:solidFill>
                <a:latin typeface="Times New Roman" panose="02020603050405020304" pitchFamily="18" charset="0"/>
              </a:rPr>
              <a:t>		</a:t>
            </a:r>
            <a:r>
              <a:rPr lang="es-ES" sz="1400" b="1" dirty="0" smtClean="0">
                <a:solidFill>
                  <a:srgbClr val="FF0000"/>
                </a:solidFill>
                <a:latin typeface="Times New Roman" panose="02020603050405020304" pitchFamily="18" charset="0"/>
              </a:rPr>
              <a:t>CRONOLOGÍA </a:t>
            </a:r>
            <a:r>
              <a:rPr lang="es-ES" sz="1400" b="1" dirty="0" smtClean="0">
                <a:solidFill>
                  <a:srgbClr val="FF0000"/>
                </a:solidFill>
                <a:latin typeface="Times New Roman" panose="02020603050405020304" pitchFamily="18" charset="0"/>
              </a:rPr>
              <a:t>DE </a:t>
            </a:r>
            <a:r>
              <a:rPr lang="es-ES" sz="1400" b="1" dirty="0" smtClean="0">
                <a:solidFill>
                  <a:srgbClr val="FF0000"/>
                </a:solidFill>
                <a:latin typeface="Times New Roman" panose="02020603050405020304" pitchFamily="18" charset="0"/>
              </a:rPr>
              <a:t>LOS ACUERDOS DE RETIRADA</a:t>
            </a:r>
          </a:p>
          <a:p>
            <a:endParaRPr lang="es-ES" sz="1400" b="1" dirty="0">
              <a:solidFill>
                <a:srgbClr val="FF0000"/>
              </a:solidFill>
              <a:latin typeface="Times New Roman" panose="02020603050405020304" pitchFamily="18" charset="0"/>
              <a:cs typeface="Arial" panose="020B0604020202020204" pitchFamily="34" charset="0"/>
            </a:endParaRPr>
          </a:p>
          <a:p>
            <a:r>
              <a:rPr lang="es-ES" sz="1200" b="1" u="sng" dirty="0">
                <a:solidFill>
                  <a:srgbClr val="FF0000"/>
                </a:solidFill>
                <a:latin typeface="Arial" panose="020B0604020202020204" pitchFamily="34" charset="0"/>
                <a:cs typeface="Arial" panose="020B0604020202020204" pitchFamily="34" charset="0"/>
              </a:rPr>
              <a:t>Referéndum </a:t>
            </a:r>
            <a:r>
              <a:rPr lang="es-ES" sz="1200" b="1" u="sng" dirty="0">
                <a:solidFill>
                  <a:srgbClr val="FF0000"/>
                </a:solidFill>
                <a:latin typeface="Arial" panose="020B0604020202020204" pitchFamily="34" charset="0"/>
                <a:cs typeface="Arial" panose="020B0604020202020204" pitchFamily="34" charset="0"/>
              </a:rPr>
              <a:t>de </a:t>
            </a:r>
            <a:r>
              <a:rPr lang="es-ES" sz="1200" b="1" u="sng" dirty="0">
                <a:solidFill>
                  <a:srgbClr val="FF0000"/>
                </a:solidFill>
                <a:latin typeface="Arial" panose="020B0604020202020204" pitchFamily="34" charset="0"/>
                <a:cs typeface="Arial" panose="020B0604020202020204" pitchFamily="34" charset="0"/>
              </a:rPr>
              <a:t>23/6/2016</a:t>
            </a:r>
          </a:p>
          <a:p>
            <a:endParaRPr lang="es-ES" sz="1200" dirty="0" smtClean="0">
              <a:latin typeface="Arial" panose="020B0604020202020204" pitchFamily="34" charset="0"/>
              <a:cs typeface="Arial" panose="020B0604020202020204" pitchFamily="34" charset="0"/>
            </a:endParaRPr>
          </a:p>
          <a:p>
            <a:r>
              <a:rPr lang="es-ES" sz="1200" b="1" u="sng" dirty="0" err="1">
                <a:solidFill>
                  <a:srgbClr val="FF0000"/>
                </a:solidFill>
                <a:latin typeface="Arial" panose="020B0604020202020204" pitchFamily="34" charset="0"/>
                <a:cs typeface="Arial" panose="020B0604020202020204" pitchFamily="34" charset="0"/>
              </a:rPr>
              <a:t>Brexit</a:t>
            </a:r>
            <a:r>
              <a:rPr lang="es-ES" sz="1400" b="1" dirty="0">
                <a:solidFill>
                  <a:srgbClr val="FF0000"/>
                </a:solidFill>
                <a:latin typeface="Times New Roman" panose="02020603050405020304" pitchFamily="18" charset="0"/>
                <a:cs typeface="Arial" panose="020B0604020202020204" pitchFamily="34" charset="0"/>
              </a:rPr>
              <a:t>:</a:t>
            </a:r>
            <a:r>
              <a:rPr lang="es-ES" sz="1200" dirty="0" smtClean="0">
                <a:latin typeface="Arial" panose="020B0604020202020204" pitchFamily="34" charset="0"/>
                <a:cs typeface="Arial" panose="020B0604020202020204" pitchFamily="34" charset="0"/>
              </a:rPr>
              <a:t> Se produjo el 31/1/2020 </a:t>
            </a:r>
            <a:r>
              <a:rPr lang="es-ES" sz="1200" dirty="0">
                <a:latin typeface="Arial" panose="020B0604020202020204" pitchFamily="34" charset="0"/>
                <a:cs typeface="Arial" panose="020B0604020202020204" pitchFamily="34" charset="0"/>
              </a:rPr>
              <a:t>en virtud de un </a:t>
            </a:r>
            <a:r>
              <a:rPr lang="es-ES" sz="1200" u="sng" dirty="0">
                <a:latin typeface="Arial" panose="020B0604020202020204" pitchFamily="34" charset="0"/>
                <a:cs typeface="Arial" panose="020B0604020202020204" pitchFamily="34" charset="0"/>
                <a:hlinkClick r:id="rId6"/>
              </a:rPr>
              <a:t>Acuerdo de Retirada</a:t>
            </a:r>
            <a:r>
              <a:rPr lang="es-ES" sz="1200" dirty="0">
                <a:latin typeface="Arial" panose="020B0604020202020204" pitchFamily="34" charset="0"/>
                <a:cs typeface="Arial" panose="020B0604020202020204" pitchFamily="34" charset="0"/>
              </a:rPr>
              <a:t> </a:t>
            </a:r>
            <a:endParaRPr lang="es-ES" sz="1200" dirty="0" smtClean="0">
              <a:latin typeface="Arial" panose="020B0604020202020204" pitchFamily="34" charset="0"/>
              <a:cs typeface="Arial" panose="020B0604020202020204" pitchFamily="34" charset="0"/>
            </a:endParaRPr>
          </a:p>
          <a:p>
            <a:r>
              <a:rPr lang="es-ES" sz="1200" dirty="0">
                <a:latin typeface="Arial" panose="020B0604020202020204" pitchFamily="34" charset="0"/>
                <a:cs typeface="Arial" panose="020B0604020202020204" pitchFamily="34" charset="0"/>
              </a:rPr>
              <a:t> </a:t>
            </a:r>
          </a:p>
          <a:p>
            <a:pPr algn="just"/>
            <a:r>
              <a:rPr lang="es-ES" sz="1200" b="1" u="sng" dirty="0" smtClean="0">
                <a:solidFill>
                  <a:srgbClr val="FF0000"/>
                </a:solidFill>
                <a:latin typeface="Arial" panose="020B0604020202020204" pitchFamily="34" charset="0"/>
                <a:cs typeface="Arial" panose="020B0604020202020204" pitchFamily="34" charset="0"/>
              </a:rPr>
              <a:t>Periodo </a:t>
            </a:r>
            <a:r>
              <a:rPr lang="es-ES" sz="1200" b="1" u="sng" dirty="0" smtClean="0">
                <a:solidFill>
                  <a:srgbClr val="FF0000"/>
                </a:solidFill>
                <a:latin typeface="Arial" panose="020B0604020202020204" pitchFamily="34" charset="0"/>
                <a:cs typeface="Arial" panose="020B0604020202020204" pitchFamily="34" charset="0"/>
              </a:rPr>
              <a:t>Transitorio: </a:t>
            </a:r>
            <a:r>
              <a:rPr lang="es-ES" sz="1200" dirty="0" smtClean="0">
                <a:latin typeface="Arial" panose="020B0604020202020204" pitchFamily="34" charset="0"/>
                <a:cs typeface="Arial" panose="020B0604020202020204" pitchFamily="34" charset="0"/>
              </a:rPr>
              <a:t>desde el 1 de febrero </a:t>
            </a:r>
            <a:r>
              <a:rPr lang="es-ES" sz="1200" dirty="0">
                <a:latin typeface="Arial" panose="020B0604020202020204" pitchFamily="34" charset="0"/>
                <a:cs typeface="Arial" panose="020B0604020202020204" pitchFamily="34" charset="0"/>
              </a:rPr>
              <a:t>hasta el </a:t>
            </a:r>
            <a:r>
              <a:rPr lang="es-ES" sz="1200" dirty="0" smtClean="0">
                <a:latin typeface="Arial" panose="020B0604020202020204" pitchFamily="34" charset="0"/>
                <a:cs typeface="Arial" panose="020B0604020202020204" pitchFamily="34" charset="0"/>
              </a:rPr>
              <a:t>31/12/2020</a:t>
            </a:r>
            <a:r>
              <a:rPr lang="es-ES" sz="1200"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mantenimiento </a:t>
            </a:r>
            <a:r>
              <a:rPr lang="es-ES" sz="1200" dirty="0">
                <a:latin typeface="Arial" panose="020B0604020202020204" pitchFamily="34" charset="0"/>
                <a:cs typeface="Arial" panose="020B0604020202020204" pitchFamily="34" charset="0"/>
              </a:rPr>
              <a:t>de la situación </a:t>
            </a:r>
            <a:r>
              <a:rPr lang="es-ES" sz="1200" dirty="0" smtClean="0">
                <a:latin typeface="Arial" panose="020B0604020202020204" pitchFamily="34" charset="0"/>
                <a:cs typeface="Arial" panose="020B0604020202020204" pitchFamily="34" charset="0"/>
              </a:rPr>
              <a:t>anterior a la retirada </a:t>
            </a:r>
            <a:r>
              <a:rPr lang="es-ES" sz="1200" dirty="0">
                <a:latin typeface="Arial" panose="020B0604020202020204" pitchFamily="34" charset="0"/>
                <a:cs typeface="Arial" panose="020B0604020202020204" pitchFamily="34" charset="0"/>
              </a:rPr>
              <a:t>(aplicación de la normativa de la UE y la jurisdicción del TJUE), pero sin la participación de RU en las </a:t>
            </a:r>
            <a:r>
              <a:rPr lang="es-ES" sz="1200" dirty="0" smtClean="0">
                <a:latin typeface="Arial" panose="020B0604020202020204" pitchFamily="34" charset="0"/>
                <a:cs typeface="Arial" panose="020B0604020202020204" pitchFamily="34" charset="0"/>
              </a:rPr>
              <a:t>Instituciones europeas. </a:t>
            </a:r>
            <a:endParaRPr lang="es-ES" sz="1200" dirty="0" smtClean="0">
              <a:latin typeface="Arial" panose="020B0604020202020204" pitchFamily="34" charset="0"/>
              <a:cs typeface="Arial" panose="020B0604020202020204" pitchFamily="34" charset="0"/>
            </a:endParaRPr>
          </a:p>
          <a:p>
            <a:pPr algn="just"/>
            <a:endParaRPr lang="es-ES" sz="1200" b="1" u="sng" dirty="0" smtClean="0">
              <a:solidFill>
                <a:srgbClr val="FF0000"/>
              </a:solidFill>
              <a:latin typeface="Arial" panose="020B0604020202020204" pitchFamily="34" charset="0"/>
              <a:cs typeface="Arial" panose="020B0604020202020204" pitchFamily="34" charset="0"/>
            </a:endParaRPr>
          </a:p>
          <a:p>
            <a:pPr algn="just"/>
            <a:r>
              <a:rPr lang="es-ES" sz="1200" b="1" u="sng" dirty="0" smtClean="0">
                <a:solidFill>
                  <a:srgbClr val="FF0000"/>
                </a:solidFill>
                <a:latin typeface="Arial" panose="020B0604020202020204" pitchFamily="34" charset="0"/>
                <a:cs typeface="Arial" panose="020B0604020202020204" pitchFamily="34" charset="0"/>
              </a:rPr>
              <a:t>1/1/2021: Salida efectiva del RU</a:t>
            </a:r>
          </a:p>
          <a:p>
            <a:pPr algn="just"/>
            <a:endParaRPr lang="es-ES" sz="1200" b="1" u="sng" dirty="0">
              <a:solidFill>
                <a:srgbClr val="FF0000"/>
              </a:solidFill>
              <a:latin typeface="Arial" panose="020B0604020202020204" pitchFamily="34" charset="0"/>
              <a:cs typeface="Arial" panose="020B0604020202020204" pitchFamily="34" charset="0"/>
            </a:endParaRPr>
          </a:p>
          <a:p>
            <a:pPr algn="just"/>
            <a:r>
              <a:rPr lang="es-ES" sz="1200" b="1" dirty="0" smtClean="0">
                <a:solidFill>
                  <a:srgbClr val="0070C0"/>
                </a:solidFill>
                <a:latin typeface="Arial" panose="020B0604020202020204" pitchFamily="34" charset="0"/>
                <a:cs typeface="Arial" panose="020B0604020202020204" pitchFamily="34" charset="0"/>
              </a:rPr>
              <a:t>Protocolo </a:t>
            </a:r>
            <a:r>
              <a:rPr lang="es-ES" sz="1200" b="1" dirty="0">
                <a:solidFill>
                  <a:srgbClr val="0070C0"/>
                </a:solidFill>
                <a:latin typeface="Arial" panose="020B0604020202020204" pitchFamily="34" charset="0"/>
                <a:cs typeface="Arial" panose="020B0604020202020204" pitchFamily="34" charset="0"/>
              </a:rPr>
              <a:t>respecto de Irlanda del Norte </a:t>
            </a:r>
            <a:r>
              <a:rPr lang="es-ES" sz="1200" dirty="0" smtClean="0">
                <a:latin typeface="Arial" panose="020B0604020202020204" pitchFamily="34" charset="0"/>
                <a:cs typeface="Arial" panose="020B0604020202020204" pitchFamily="34" charset="0"/>
              </a:rPr>
              <a:t>Se </a:t>
            </a:r>
            <a:r>
              <a:rPr lang="es-ES" sz="1200" dirty="0">
                <a:latin typeface="Arial" panose="020B0604020202020204" pitchFamily="34" charset="0"/>
                <a:cs typeface="Arial" panose="020B0604020202020204" pitchFamily="34" charset="0"/>
              </a:rPr>
              <a:t>aplicará normativa UE (IVA e IIEE</a:t>
            </a:r>
            <a:r>
              <a:rPr lang="es-ES" sz="1200" dirty="0" smtClean="0">
                <a:latin typeface="Arial" panose="020B0604020202020204" pitchFamily="34" charset="0"/>
                <a:cs typeface="Arial" panose="020B0604020202020204" pitchFamily="34" charset="0"/>
              </a:rPr>
              <a:t>) a los movimientos con los demás EM de la </a:t>
            </a:r>
            <a:r>
              <a:rPr lang="es-ES" sz="1200" dirty="0" smtClean="0">
                <a:latin typeface="Arial" panose="020B0604020202020204" pitchFamily="34" charset="0"/>
                <a:cs typeface="Arial" panose="020B0604020202020204" pitchFamily="34" charset="0"/>
              </a:rPr>
              <a:t>Unión. </a:t>
            </a:r>
            <a:r>
              <a:rPr lang="es-ES" sz="1200" dirty="0">
                <a:latin typeface="Arial" panose="020B0604020202020204" pitchFamily="34" charset="0"/>
                <a:cs typeface="Arial" panose="020B0604020202020204" pitchFamily="34" charset="0"/>
              </a:rPr>
              <a:t>Habrá un sistema de control de la aplicación de esa normativa con la participación de la UE</a:t>
            </a:r>
            <a:r>
              <a:rPr lang="es-ES" sz="1200" dirty="0" smtClean="0">
                <a:latin typeface="Arial" panose="020B0604020202020204" pitchFamily="34" charset="0"/>
                <a:cs typeface="Arial" panose="020B0604020202020204" pitchFamily="34" charset="0"/>
              </a:rPr>
              <a:t>.</a:t>
            </a:r>
            <a:endParaRPr lang="es-ES" sz="1200" dirty="0">
              <a:latin typeface="Arial" panose="020B0604020202020204" pitchFamily="34" charset="0"/>
              <a:cs typeface="Arial" panose="020B0604020202020204" pitchFamily="34" charset="0"/>
            </a:endParaRPr>
          </a:p>
          <a:p>
            <a:pPr algn="just"/>
            <a:endParaRPr lang="es-ES" sz="1200" dirty="0">
              <a:latin typeface="Arial" panose="020B0604020202020204" pitchFamily="34" charset="0"/>
              <a:cs typeface="Arial" panose="020B0604020202020204" pitchFamily="34" charset="0"/>
            </a:endParaRPr>
          </a:p>
          <a:p>
            <a:pPr algn="just"/>
            <a:r>
              <a:rPr lang="es-ES" sz="1200" b="1" dirty="0" smtClean="0">
                <a:solidFill>
                  <a:srgbClr val="0070C0"/>
                </a:solidFill>
                <a:latin typeface="Arial" panose="020B0604020202020204" pitchFamily="34" charset="0"/>
                <a:cs typeface="Arial" panose="020B0604020202020204" pitchFamily="34" charset="0"/>
              </a:rPr>
              <a:t>Acuerdo </a:t>
            </a:r>
            <a:r>
              <a:rPr lang="es-ES" sz="1200" b="1" dirty="0">
                <a:solidFill>
                  <a:srgbClr val="0070C0"/>
                </a:solidFill>
                <a:latin typeface="Arial" panose="020B0604020202020204" pitchFamily="34" charset="0"/>
                <a:cs typeface="Arial" panose="020B0604020202020204" pitchFamily="34" charset="0"/>
              </a:rPr>
              <a:t>de Relaciones </a:t>
            </a:r>
            <a:r>
              <a:rPr lang="es-ES" sz="1200" b="1" dirty="0" smtClean="0">
                <a:solidFill>
                  <a:srgbClr val="0070C0"/>
                </a:solidFill>
                <a:latin typeface="Arial" panose="020B0604020202020204" pitchFamily="34" charset="0"/>
                <a:cs typeface="Arial" panose="020B0604020202020204" pitchFamily="34" charset="0"/>
              </a:rPr>
              <a:t>Futuras</a:t>
            </a:r>
            <a:r>
              <a:rPr lang="es-ES" sz="1200" dirty="0">
                <a:latin typeface="Arial" panose="020B0604020202020204" pitchFamily="34" charset="0"/>
                <a:cs typeface="Arial" panose="020B0604020202020204" pitchFamily="34" charset="0"/>
              </a:rPr>
              <a:t>:</a:t>
            </a:r>
            <a:r>
              <a:rPr lang="es-ES" sz="1200" dirty="0" smtClean="0">
                <a:latin typeface="Arial" panose="020B0604020202020204" pitchFamily="34" charset="0"/>
                <a:cs typeface="Arial" panose="020B0604020202020204" pitchFamily="34" charset="0"/>
              </a:rPr>
              <a:t> Las normas </a:t>
            </a:r>
            <a:r>
              <a:rPr lang="es-ES" sz="1200" dirty="0">
                <a:latin typeface="Arial" panose="020B0604020202020204" pitchFamily="34" charset="0"/>
                <a:cs typeface="Arial" panose="020B0604020202020204" pitchFamily="34" charset="0"/>
              </a:rPr>
              <a:t>de IVA e IIEE, que dejarán de estar armonizadas en el RU, con la excepción </a:t>
            </a:r>
            <a:r>
              <a:rPr lang="es-ES" sz="1200" dirty="0" smtClean="0">
                <a:latin typeface="Arial" panose="020B0604020202020204" pitchFamily="34" charset="0"/>
                <a:cs typeface="Arial" panose="020B0604020202020204" pitchFamily="34" charset="0"/>
              </a:rPr>
              <a:t>de </a:t>
            </a:r>
            <a:r>
              <a:rPr lang="es-ES" sz="1200" dirty="0">
                <a:latin typeface="Arial" panose="020B0604020202020204" pitchFamily="34" charset="0"/>
                <a:cs typeface="Arial" panose="020B0604020202020204" pitchFamily="34" charset="0"/>
              </a:rPr>
              <a:t>Irlanda del </a:t>
            </a:r>
            <a:r>
              <a:rPr lang="es-ES" sz="1200" dirty="0" smtClean="0">
                <a:latin typeface="Arial" panose="020B0604020202020204" pitchFamily="34" charset="0"/>
                <a:cs typeface="Arial" panose="020B0604020202020204" pitchFamily="34" charset="0"/>
              </a:rPr>
              <a:t>Norte. </a:t>
            </a:r>
            <a:endParaRPr lang="es-E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3456155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r-BE" dirty="0" smtClean="0"/>
              <a:t>UK - Withdrawal Agreement	</a:t>
            </a:r>
            <a:endParaRPr lang="fr-BE" dirty="0"/>
          </a:p>
        </p:txBody>
      </p:sp>
      <p:sp>
        <p:nvSpPr>
          <p:cNvPr id="3" name="Content Placeholder 2"/>
          <p:cNvSpPr>
            <a:spLocks noGrp="1"/>
          </p:cNvSpPr>
          <p:nvPr>
            <p:ph idx="1"/>
          </p:nvPr>
        </p:nvSpPr>
        <p:spPr/>
        <p:style>
          <a:lnRef idx="0">
            <a:schemeClr val="accent1"/>
          </a:lnRef>
          <a:fillRef idx="3">
            <a:schemeClr val="accent1"/>
          </a:fillRef>
          <a:effectRef idx="3">
            <a:schemeClr val="accent1"/>
          </a:effectRef>
          <a:fontRef idx="minor">
            <a:schemeClr val="lt1"/>
          </a:fontRef>
        </p:style>
        <p:txBody>
          <a:bodyPr/>
          <a:lstStyle/>
          <a:p>
            <a:r>
              <a:rPr lang="fr-BE" b="1" dirty="0" smtClean="0">
                <a:solidFill>
                  <a:schemeClr val="bg1"/>
                </a:solidFill>
              </a:rPr>
              <a:t>31/01/2020</a:t>
            </a:r>
            <a:r>
              <a:rPr lang="fr-BE" dirty="0" smtClean="0"/>
              <a:t>			</a:t>
            </a:r>
            <a:r>
              <a:rPr lang="fr-BE" sz="2000" dirty="0"/>
              <a:t>UK </a:t>
            </a:r>
            <a:r>
              <a:rPr lang="fr-BE" sz="2000" dirty="0" err="1"/>
              <a:t>withdrawal</a:t>
            </a:r>
            <a:r>
              <a:rPr lang="fr-BE" sz="2000" dirty="0"/>
              <a:t> </a:t>
            </a:r>
            <a:r>
              <a:rPr lang="fr-BE" sz="2000" dirty="0" err="1"/>
              <a:t>from</a:t>
            </a:r>
            <a:r>
              <a:rPr lang="fr-BE" sz="2000" dirty="0"/>
              <a:t> the EU</a:t>
            </a:r>
          </a:p>
          <a:p>
            <a:r>
              <a:rPr lang="fr-BE" b="1" dirty="0" smtClean="0">
                <a:solidFill>
                  <a:schemeClr val="bg1"/>
                </a:solidFill>
              </a:rPr>
              <a:t>1/2/2020-31/12/2020</a:t>
            </a:r>
            <a:r>
              <a:rPr lang="fr-BE" dirty="0" smtClean="0"/>
              <a:t>	</a:t>
            </a:r>
            <a:r>
              <a:rPr lang="fr-BE" sz="1400" dirty="0"/>
              <a:t>transition </a:t>
            </a:r>
            <a:r>
              <a:rPr lang="fr-BE" sz="1400" dirty="0" err="1"/>
              <a:t>period</a:t>
            </a:r>
            <a:r>
              <a:rPr lang="fr-BE" sz="1400" dirty="0"/>
              <a:t> (Art. 126 of the 					Withdrawal agreement)</a:t>
            </a:r>
          </a:p>
          <a:p>
            <a:endParaRPr lang="fr-BE" sz="1400" dirty="0"/>
          </a:p>
          <a:p>
            <a:pPr indent="0" algn="r">
              <a:buNone/>
            </a:pPr>
            <a:r>
              <a:rPr lang="fr-BE" sz="1400" dirty="0"/>
              <a:t>		</a:t>
            </a:r>
            <a:r>
              <a:rPr lang="fr-BE" sz="1400" dirty="0">
                <a:solidFill>
                  <a:srgbClr val="FFFF00"/>
                </a:solidFill>
              </a:rPr>
              <a:t>(</a:t>
            </a:r>
            <a:r>
              <a:rPr lang="fr-BE" sz="1400" dirty="0" err="1">
                <a:solidFill>
                  <a:srgbClr val="FFFF00"/>
                </a:solidFill>
              </a:rPr>
              <a:t>during</a:t>
            </a:r>
            <a:r>
              <a:rPr lang="fr-BE" sz="1400" dirty="0">
                <a:solidFill>
                  <a:srgbClr val="FFFF00"/>
                </a:solidFill>
              </a:rPr>
              <a:t> </a:t>
            </a:r>
            <a:r>
              <a:rPr lang="fr-BE" sz="1400" dirty="0" err="1">
                <a:solidFill>
                  <a:srgbClr val="FFFF00"/>
                </a:solidFill>
              </a:rPr>
              <a:t>this</a:t>
            </a:r>
            <a:r>
              <a:rPr lang="fr-BE" sz="1400" dirty="0">
                <a:solidFill>
                  <a:srgbClr val="FFFF00"/>
                </a:solidFill>
              </a:rPr>
              <a:t> </a:t>
            </a:r>
            <a:r>
              <a:rPr lang="fr-BE" sz="1400" dirty="0" err="1">
                <a:solidFill>
                  <a:srgbClr val="FFFF00"/>
                </a:solidFill>
              </a:rPr>
              <a:t>period</a:t>
            </a:r>
            <a:r>
              <a:rPr lang="fr-BE" sz="1400" dirty="0">
                <a:solidFill>
                  <a:srgbClr val="FFFF00"/>
                </a:solidFill>
              </a:rPr>
              <a:t> the Union </a:t>
            </a:r>
            <a:r>
              <a:rPr lang="fr-BE" sz="1400" dirty="0" err="1">
                <a:solidFill>
                  <a:srgbClr val="FFFF00"/>
                </a:solidFill>
              </a:rPr>
              <a:t>law</a:t>
            </a:r>
            <a:r>
              <a:rPr lang="fr-BE" sz="1400" dirty="0">
                <a:solidFill>
                  <a:srgbClr val="FFFF00"/>
                </a:solidFill>
              </a:rPr>
              <a:t> </a:t>
            </a:r>
            <a:r>
              <a:rPr lang="fr-BE" sz="1400" dirty="0" err="1">
                <a:solidFill>
                  <a:srgbClr val="FFFF00"/>
                </a:solidFill>
              </a:rPr>
              <a:t>applies</a:t>
            </a:r>
            <a:r>
              <a:rPr lang="fr-BE" sz="1400" dirty="0">
                <a:solidFill>
                  <a:srgbClr val="FFFF00"/>
                </a:solidFill>
              </a:rPr>
              <a:t> to and in the UK)</a:t>
            </a:r>
          </a:p>
          <a:p>
            <a:pPr lvl="0"/>
            <a:r>
              <a:rPr lang="fr-BE" b="1" dirty="0" smtClean="0">
                <a:solidFill>
                  <a:schemeClr val="bg1"/>
                </a:solidFill>
              </a:rPr>
              <a:t>31/12/2020</a:t>
            </a:r>
            <a:r>
              <a:rPr lang="fr-BE" dirty="0"/>
              <a:t>			</a:t>
            </a:r>
            <a:r>
              <a:rPr lang="fr-BE" sz="2000" dirty="0"/>
              <a:t>end of transition </a:t>
            </a:r>
            <a:r>
              <a:rPr lang="fr-BE" sz="2000" dirty="0" err="1"/>
              <a:t>period</a:t>
            </a:r>
            <a:endParaRPr lang="fr-BE" sz="2000" dirty="0"/>
          </a:p>
          <a:p>
            <a:pPr indent="0" algn="r">
              <a:buNone/>
            </a:pPr>
            <a:r>
              <a:rPr lang="fr-BE" sz="2000" b="1" dirty="0" err="1">
                <a:solidFill>
                  <a:srgbClr val="FFFF00"/>
                </a:solidFill>
              </a:rPr>
              <a:t>Therefore</a:t>
            </a:r>
            <a:r>
              <a:rPr lang="fr-BE" sz="2000" b="1" dirty="0">
                <a:solidFill>
                  <a:srgbClr val="FFFF00"/>
                </a:solidFill>
              </a:rPr>
              <a:t> the Union </a:t>
            </a:r>
            <a:r>
              <a:rPr lang="fr-BE" sz="2000" b="1" dirty="0" err="1">
                <a:solidFill>
                  <a:srgbClr val="FFFF00"/>
                </a:solidFill>
              </a:rPr>
              <a:t>rules</a:t>
            </a:r>
            <a:r>
              <a:rPr lang="fr-BE" sz="2000" b="1" dirty="0">
                <a:solidFill>
                  <a:srgbClr val="FFFF00"/>
                </a:solidFill>
              </a:rPr>
              <a:t> </a:t>
            </a:r>
            <a:r>
              <a:rPr lang="fr-BE" sz="2000" b="1" dirty="0" err="1">
                <a:solidFill>
                  <a:srgbClr val="FFFF00"/>
                </a:solidFill>
              </a:rPr>
              <a:t>will</a:t>
            </a:r>
            <a:r>
              <a:rPr lang="fr-BE" sz="2000" b="1" dirty="0">
                <a:solidFill>
                  <a:srgbClr val="FFFF00"/>
                </a:solidFill>
              </a:rPr>
              <a:t> no longer </a:t>
            </a:r>
            <a:r>
              <a:rPr lang="fr-BE" sz="2000" b="1" dirty="0" err="1">
                <a:solidFill>
                  <a:srgbClr val="FFFF00"/>
                </a:solidFill>
              </a:rPr>
              <a:t>apply</a:t>
            </a:r>
            <a:r>
              <a:rPr lang="fr-BE" sz="2000" b="1" dirty="0">
                <a:solidFill>
                  <a:srgbClr val="FFFF00"/>
                </a:solidFill>
              </a:rPr>
              <a:t> to the UK</a:t>
            </a:r>
          </a:p>
          <a:p>
            <a:pPr indent="0">
              <a:buNone/>
            </a:pPr>
            <a:endParaRPr lang="fr-BE" sz="1400" dirty="0"/>
          </a:p>
          <a:p>
            <a:endParaRPr lang="fr-BE" dirty="0"/>
          </a:p>
        </p:txBody>
      </p:sp>
    </p:spTree>
    <p:extLst>
      <p:ext uri="{BB962C8B-B14F-4D97-AF65-F5344CB8AC3E}">
        <p14:creationId xmlns:p14="http://schemas.microsoft.com/office/powerpoint/2010/main" val="166991431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ext Box 1028"/>
          <p:cNvSpPr txBox="1">
            <a:spLocks noChangeArrowheads="1"/>
          </p:cNvSpPr>
          <p:nvPr/>
        </p:nvSpPr>
        <p:spPr bwMode="auto">
          <a:xfrm>
            <a:off x="611560" y="6524511"/>
            <a:ext cx="8077200" cy="304800"/>
          </a:xfrm>
          <a:prstGeom prst="rect">
            <a:avLst/>
          </a:prstGeom>
          <a:noFill/>
          <a:ln w="9525">
            <a:noFill/>
            <a:miter lim="800000"/>
            <a:headEnd/>
            <a:tailEnd/>
          </a:ln>
        </p:spPr>
        <p:txBody>
          <a:bodyPr>
            <a:spAutoFit/>
          </a:bodyPr>
          <a:lstStyle/>
          <a:p>
            <a:pPr algn="ctr" eaLnBrk="0" hangingPunct="0"/>
            <a:r>
              <a:rPr lang="es-ES" sz="1400" i="1" dirty="0" smtClean="0">
                <a:solidFill>
                  <a:srgbClr val="004D9D"/>
                </a:solidFill>
                <a:latin typeface="Arial" charset="0"/>
              </a:rPr>
              <a:t>Departamento de Aduanas e Impuestos Especiales </a:t>
            </a:r>
            <a:endParaRPr lang="es-ES" sz="1400" i="1" dirty="0">
              <a:solidFill>
                <a:srgbClr val="004D9D"/>
              </a:solidFill>
              <a:latin typeface="Arial" charset="0"/>
            </a:endParaRPr>
          </a:p>
        </p:txBody>
      </p:sp>
      <p:pic>
        <p:nvPicPr>
          <p:cNvPr id="5" name="Imagen 4"/>
          <p:cNvPicPr>
            <a:picLocks noChangeAspect="1"/>
          </p:cNvPicPr>
          <p:nvPr/>
        </p:nvPicPr>
        <p:blipFill rotWithShape="1">
          <a:blip r:embed="rId4"/>
          <a:srcRect l="49087" t="35703" r="42843" b="58861"/>
          <a:stretch/>
        </p:blipFill>
        <p:spPr>
          <a:xfrm>
            <a:off x="3491881" y="0"/>
            <a:ext cx="1800200" cy="682143"/>
          </a:xfrm>
          <a:prstGeom prst="rect">
            <a:avLst/>
          </a:prstGeom>
        </p:spPr>
      </p:pic>
      <p:sp>
        <p:nvSpPr>
          <p:cNvPr id="8" name="Rectángulo 7"/>
          <p:cNvSpPr/>
          <p:nvPr/>
        </p:nvSpPr>
        <p:spPr>
          <a:xfrm>
            <a:off x="347792" y="4869160"/>
            <a:ext cx="8509248" cy="646331"/>
          </a:xfrm>
          <a:prstGeom prst="rect">
            <a:avLst/>
          </a:prstGeom>
        </p:spPr>
        <p:txBody>
          <a:bodyPr wrap="square">
            <a:spAutoFit/>
          </a:bodyPr>
          <a:lstStyle/>
          <a:p>
            <a:pPr algn="ctr"/>
            <a:r>
              <a:rPr lang="es-ES" b="1" dirty="0" smtClean="0">
                <a:solidFill>
                  <a:srgbClr val="FF0000"/>
                </a:solidFill>
                <a:latin typeface="Arial" panose="020B0604020202020204" pitchFamily="34" charset="0"/>
                <a:cs typeface="Arial" panose="020B0604020202020204" pitchFamily="34" charset="0"/>
              </a:rPr>
              <a:t> </a:t>
            </a:r>
            <a:r>
              <a:rPr lang="es-ES" b="1" dirty="0">
                <a:solidFill>
                  <a:srgbClr val="FF0000"/>
                </a:solidFill>
                <a:latin typeface="Arial" panose="020B0604020202020204" pitchFamily="34" charset="0"/>
                <a:cs typeface="Arial" panose="020B0604020202020204" pitchFamily="34" charset="0"/>
              </a:rPr>
              <a:t/>
            </a:r>
            <a:br>
              <a:rPr lang="es-ES" b="1" dirty="0">
                <a:solidFill>
                  <a:srgbClr val="FF0000"/>
                </a:solidFill>
                <a:latin typeface="Arial" panose="020B0604020202020204" pitchFamily="34" charset="0"/>
                <a:cs typeface="Arial" panose="020B0604020202020204" pitchFamily="34" charset="0"/>
              </a:rPr>
            </a:br>
            <a:endParaRPr lang="es-ES" dirty="0"/>
          </a:p>
        </p:txBody>
      </p:sp>
      <p:sp>
        <p:nvSpPr>
          <p:cNvPr id="3" name="Rectángulo 2"/>
          <p:cNvSpPr/>
          <p:nvPr/>
        </p:nvSpPr>
        <p:spPr>
          <a:xfrm>
            <a:off x="0" y="836712"/>
            <a:ext cx="8928992" cy="3462486"/>
          </a:xfrm>
          <a:prstGeom prst="rect">
            <a:avLst/>
          </a:prstGeom>
        </p:spPr>
        <p:txBody>
          <a:bodyPr wrap="square">
            <a:spAutoFit/>
          </a:bodyPr>
          <a:lstStyle/>
          <a:p>
            <a:pPr algn="just"/>
            <a:r>
              <a:rPr lang="es-ES" sz="1600" b="1" dirty="0" smtClean="0">
                <a:solidFill>
                  <a:srgbClr val="FF0000"/>
                </a:solidFill>
                <a:latin typeface="Arial" panose="020B0604020202020204" pitchFamily="34" charset="0"/>
                <a:cs typeface="Arial" panose="020B0604020202020204" pitchFamily="34" charset="0"/>
              </a:rPr>
              <a:t>	SALIDA </a:t>
            </a:r>
            <a:r>
              <a:rPr lang="es-ES" sz="1600" b="1" dirty="0">
                <a:solidFill>
                  <a:srgbClr val="FF0000"/>
                </a:solidFill>
                <a:latin typeface="Arial" panose="020B0604020202020204" pitchFamily="34" charset="0"/>
                <a:cs typeface="Arial" panose="020B0604020202020204" pitchFamily="34" charset="0"/>
              </a:rPr>
              <a:t>DE LA UNIÓN EUROPEA DEL REINO </a:t>
            </a:r>
            <a:r>
              <a:rPr lang="es-ES" sz="1600" b="1" dirty="0" smtClean="0">
                <a:solidFill>
                  <a:srgbClr val="FF0000"/>
                </a:solidFill>
                <a:latin typeface="Arial" panose="020B0604020202020204" pitchFamily="34" charset="0"/>
                <a:cs typeface="Arial" panose="020B0604020202020204" pitchFamily="34" charset="0"/>
              </a:rPr>
              <a:t>UNIDO</a:t>
            </a:r>
            <a:r>
              <a:rPr lang="es-ES" sz="1600" b="1" dirty="0" smtClean="0">
                <a:solidFill>
                  <a:srgbClr val="FF0000"/>
                </a:solidFill>
                <a:latin typeface="Arial" panose="020B0604020202020204" pitchFamily="34" charset="0"/>
                <a:cs typeface="Arial" panose="020B0604020202020204" pitchFamily="34" charset="0"/>
              </a:rPr>
              <a:t>: 31-12-2020</a:t>
            </a:r>
            <a:endParaRPr lang="es-ES" sz="1600" b="1" dirty="0">
              <a:solidFill>
                <a:srgbClr val="FF0000"/>
              </a:solidFill>
              <a:latin typeface="Arial" panose="020B0604020202020204" pitchFamily="34" charset="0"/>
              <a:cs typeface="Arial" panose="020B0604020202020204" pitchFamily="34" charset="0"/>
            </a:endParaRPr>
          </a:p>
          <a:p>
            <a:pPr algn="just"/>
            <a:r>
              <a:rPr lang="es-ES" b="1" dirty="0">
                <a:solidFill>
                  <a:srgbClr val="FF0000"/>
                </a:solidFill>
                <a:latin typeface="Arial" panose="020B0604020202020204" pitchFamily="34" charset="0"/>
                <a:cs typeface="Arial" panose="020B0604020202020204" pitchFamily="34" charset="0"/>
              </a:rPr>
              <a:t> </a:t>
            </a:r>
            <a:endParaRPr lang="es-ES" dirty="0">
              <a:latin typeface="Arial" panose="020B0604020202020204" pitchFamily="34" charset="0"/>
              <a:cs typeface="Arial" panose="020B0604020202020204" pitchFamily="34" charset="0"/>
            </a:endParaRPr>
          </a:p>
          <a:p>
            <a:pPr algn="just"/>
            <a:r>
              <a:rPr lang="es-ES" dirty="0">
                <a:latin typeface="Arial" panose="020B0604020202020204" pitchFamily="34" charset="0"/>
                <a:cs typeface="Arial" panose="020B0604020202020204" pitchFamily="34" charset="0"/>
              </a:rPr>
              <a:t>1º	Consideración del </a:t>
            </a:r>
            <a:r>
              <a:rPr lang="es-ES" u="sng" dirty="0">
                <a:solidFill>
                  <a:srgbClr val="FF0000"/>
                </a:solidFill>
                <a:latin typeface="Arial" panose="020B0604020202020204" pitchFamily="34" charset="0"/>
                <a:cs typeface="Arial" panose="020B0604020202020204" pitchFamily="34" charset="0"/>
              </a:rPr>
              <a:t>Reino Unido como tercer país</a:t>
            </a:r>
            <a:r>
              <a:rPr lang="es-ES" u="sng" dirty="0" smtClean="0">
                <a:solidFill>
                  <a:srgbClr val="FF0000"/>
                </a:solidFill>
                <a:latin typeface="Arial" panose="020B0604020202020204" pitchFamily="34" charset="0"/>
                <a:cs typeface="Arial" panose="020B0604020202020204" pitchFamily="34" charset="0"/>
              </a:rPr>
              <a:t>.</a:t>
            </a:r>
            <a:r>
              <a:rPr lang="es-ES" dirty="0" smtClean="0">
                <a:solidFill>
                  <a:srgbClr val="FF0000"/>
                </a:solidFill>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 </a:t>
            </a:r>
          </a:p>
          <a:p>
            <a:pPr algn="just"/>
            <a:endParaRPr lang="es-ES" u="sng" dirty="0">
              <a:solidFill>
                <a:srgbClr val="FF0000"/>
              </a:solidFill>
              <a:latin typeface="Arial" panose="020B0604020202020204" pitchFamily="34" charset="0"/>
              <a:cs typeface="Arial" panose="020B0604020202020204" pitchFamily="34" charset="0"/>
            </a:endParaRPr>
          </a:p>
          <a:p>
            <a:pPr algn="just"/>
            <a:r>
              <a:rPr lang="es-ES" dirty="0">
                <a:latin typeface="Arial" panose="020B0604020202020204" pitchFamily="34" charset="0"/>
                <a:cs typeface="Arial" panose="020B0604020202020204" pitchFamily="34" charset="0"/>
              </a:rPr>
              <a:t>2º	Reglas especiales con respecto a </a:t>
            </a:r>
            <a:r>
              <a:rPr lang="es-ES" u="sng" dirty="0">
                <a:solidFill>
                  <a:srgbClr val="FF0000"/>
                </a:solidFill>
                <a:latin typeface="Arial" panose="020B0604020202020204" pitchFamily="34" charset="0"/>
                <a:cs typeface="Arial" panose="020B0604020202020204" pitchFamily="34" charset="0"/>
              </a:rPr>
              <a:t>Irlanda del Norte</a:t>
            </a:r>
            <a:r>
              <a:rPr lang="es-ES" dirty="0">
                <a:latin typeface="Arial" panose="020B0604020202020204" pitchFamily="34" charset="0"/>
                <a:cs typeface="Arial" panose="020B0604020202020204" pitchFamily="34" charset="0"/>
              </a:rPr>
              <a:t>.</a:t>
            </a:r>
          </a:p>
          <a:p>
            <a:pPr algn="just"/>
            <a:endParaRPr lang="es-ES" sz="1100" dirty="0">
              <a:latin typeface="Arial" panose="020B0604020202020204" pitchFamily="34" charset="0"/>
              <a:cs typeface="Arial" panose="020B0604020202020204" pitchFamily="34" charset="0"/>
            </a:endParaRPr>
          </a:p>
          <a:p>
            <a:pPr algn="just"/>
            <a:endParaRPr lang="es-ES" dirty="0">
              <a:latin typeface="Arial" panose="020B0604020202020204" pitchFamily="34" charset="0"/>
              <a:cs typeface="Arial" panose="020B0604020202020204" pitchFamily="34" charset="0"/>
            </a:endParaRPr>
          </a:p>
          <a:p>
            <a:pPr algn="just"/>
            <a:r>
              <a:rPr lang="es-ES" dirty="0">
                <a:latin typeface="Arial" panose="020B0604020202020204" pitchFamily="34" charset="0"/>
                <a:cs typeface="Arial" panose="020B0604020202020204" pitchFamily="34" charset="0"/>
              </a:rPr>
              <a:t>3</a:t>
            </a:r>
            <a:r>
              <a:rPr lang="es-ES" dirty="0" smtClean="0">
                <a:latin typeface="Arial" panose="020B0604020202020204" pitchFamily="34" charset="0"/>
                <a:cs typeface="Arial" panose="020B0604020202020204" pitchFamily="34" charset="0"/>
              </a:rPr>
              <a:t>º</a:t>
            </a:r>
            <a:r>
              <a:rPr lang="es-ES" dirty="0">
                <a:latin typeface="Arial" panose="020B0604020202020204" pitchFamily="34" charset="0"/>
                <a:cs typeface="Arial" panose="020B0604020202020204" pitchFamily="34" charset="0"/>
              </a:rPr>
              <a:t>	Efectos sobre los </a:t>
            </a:r>
            <a:r>
              <a:rPr lang="es-ES" u="sng" dirty="0">
                <a:solidFill>
                  <a:srgbClr val="FF0000"/>
                </a:solidFill>
                <a:latin typeface="Arial" panose="020B0604020202020204" pitchFamily="34" charset="0"/>
                <a:cs typeface="Arial" panose="020B0604020202020204" pitchFamily="34" charset="0"/>
              </a:rPr>
              <a:t>movimientos intracomunitarios</a:t>
            </a:r>
            <a:r>
              <a:rPr lang="es-ES" dirty="0">
                <a:solidFill>
                  <a:srgbClr val="FF0000"/>
                </a:solidFill>
                <a:latin typeface="Arial" panose="020B0604020202020204" pitchFamily="34" charset="0"/>
                <a:cs typeface="Arial" panose="020B0604020202020204" pitchFamily="34" charset="0"/>
              </a:rPr>
              <a:t> </a:t>
            </a:r>
            <a:r>
              <a:rPr lang="es-ES" dirty="0">
                <a:latin typeface="Arial" panose="020B0604020202020204" pitchFamily="34" charset="0"/>
                <a:cs typeface="Arial" panose="020B0604020202020204" pitchFamily="34" charset="0"/>
              </a:rPr>
              <a:t>Reino Unido (RU) y la </a:t>
            </a:r>
            <a:r>
              <a:rPr lang="es-ES" dirty="0" smtClean="0">
                <a:latin typeface="Arial" panose="020B0604020202020204" pitchFamily="34" charset="0"/>
                <a:cs typeface="Arial" panose="020B0604020202020204" pitchFamily="34" charset="0"/>
              </a:rPr>
              <a:t>	Unión </a:t>
            </a:r>
            <a:r>
              <a:rPr lang="es-ES" dirty="0">
                <a:latin typeface="Arial" panose="020B0604020202020204" pitchFamily="34" charset="0"/>
                <a:cs typeface="Arial" panose="020B0604020202020204" pitchFamily="34" charset="0"/>
              </a:rPr>
              <a:t>Europea (UE) y </a:t>
            </a:r>
            <a:r>
              <a:rPr lang="es-ES" dirty="0" smtClean="0">
                <a:latin typeface="Arial" panose="020B0604020202020204" pitchFamily="34" charset="0"/>
                <a:cs typeface="Arial" panose="020B0604020202020204" pitchFamily="34" charset="0"/>
              </a:rPr>
              <a:t>viceversa, </a:t>
            </a:r>
            <a:r>
              <a:rPr lang="es-ES" u="sng" dirty="0">
                <a:solidFill>
                  <a:srgbClr val="FF0000"/>
                </a:solidFill>
                <a:latin typeface="Arial" panose="020B0604020202020204" pitchFamily="34" charset="0"/>
                <a:cs typeface="Arial" panose="020B0604020202020204" pitchFamily="34" charset="0"/>
              </a:rPr>
              <a:t>pendientes de finalización el 31 de </a:t>
            </a:r>
            <a:r>
              <a:rPr lang="es-ES" dirty="0" smtClean="0">
                <a:solidFill>
                  <a:srgbClr val="FF0000"/>
                </a:solidFill>
                <a:latin typeface="Arial" panose="020B0604020202020204" pitchFamily="34" charset="0"/>
                <a:cs typeface="Arial" panose="020B0604020202020204" pitchFamily="34" charset="0"/>
              </a:rPr>
              <a:t>	</a:t>
            </a:r>
            <a:r>
              <a:rPr lang="es-ES" u="sng" dirty="0" smtClean="0">
                <a:solidFill>
                  <a:srgbClr val="FF0000"/>
                </a:solidFill>
                <a:latin typeface="Arial" panose="020B0604020202020204" pitchFamily="34" charset="0"/>
                <a:cs typeface="Arial" panose="020B0604020202020204" pitchFamily="34" charset="0"/>
              </a:rPr>
              <a:t>diciembre </a:t>
            </a:r>
            <a:r>
              <a:rPr lang="es-ES" u="sng" dirty="0">
                <a:solidFill>
                  <a:srgbClr val="FF0000"/>
                </a:solidFill>
                <a:latin typeface="Arial" panose="020B0604020202020204" pitchFamily="34" charset="0"/>
                <a:cs typeface="Arial" panose="020B0604020202020204" pitchFamily="34" charset="0"/>
              </a:rPr>
              <a:t>de 2020</a:t>
            </a:r>
            <a:r>
              <a:rPr lang="es-ES" u="sng" dirty="0" smtClean="0">
                <a:solidFill>
                  <a:srgbClr val="FF0000"/>
                </a:solidFill>
                <a:latin typeface="Arial" panose="020B0604020202020204" pitchFamily="34" charset="0"/>
                <a:cs typeface="Arial" panose="020B0604020202020204" pitchFamily="34" charset="0"/>
              </a:rPr>
              <a:t>.</a:t>
            </a:r>
          </a:p>
          <a:p>
            <a:pPr algn="just"/>
            <a:endParaRPr lang="es-ES" u="sng" dirty="0" smtClean="0">
              <a:solidFill>
                <a:srgbClr val="FF0000"/>
              </a:solidFill>
              <a:latin typeface="Arial" panose="020B0604020202020204" pitchFamily="34" charset="0"/>
              <a:cs typeface="Arial" panose="020B0604020202020204" pitchFamily="34" charset="0"/>
            </a:endParaRPr>
          </a:p>
          <a:p>
            <a:pPr algn="just"/>
            <a:r>
              <a:rPr lang="es-ES" sz="1200" b="1" dirty="0" smtClean="0">
                <a:solidFill>
                  <a:srgbClr val="FF0000"/>
                </a:solidFill>
                <a:latin typeface="Arial" panose="020B0604020202020204" pitchFamily="34" charset="0"/>
                <a:cs typeface="Arial" panose="020B0604020202020204" pitchFamily="34" charset="0"/>
              </a:rPr>
              <a:t> </a:t>
            </a:r>
            <a:endParaRPr lang="es-ES" sz="1200" dirty="0">
              <a:latin typeface="Arial" panose="020B0604020202020204" pitchFamily="34" charset="0"/>
              <a:cs typeface="Arial" panose="020B0604020202020204" pitchFamily="34" charset="0"/>
            </a:endParaRPr>
          </a:p>
          <a:p>
            <a:pPr algn="just"/>
            <a:endParaRPr lang="es-E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8698984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ext Box 1028"/>
          <p:cNvSpPr txBox="1">
            <a:spLocks noChangeArrowheads="1"/>
          </p:cNvSpPr>
          <p:nvPr/>
        </p:nvSpPr>
        <p:spPr bwMode="auto">
          <a:xfrm>
            <a:off x="563816" y="6381328"/>
            <a:ext cx="8077200" cy="304800"/>
          </a:xfrm>
          <a:prstGeom prst="rect">
            <a:avLst/>
          </a:prstGeom>
          <a:noFill/>
          <a:ln w="9525">
            <a:noFill/>
            <a:miter lim="800000"/>
            <a:headEnd/>
            <a:tailEnd/>
          </a:ln>
        </p:spPr>
        <p:txBody>
          <a:bodyPr>
            <a:spAutoFit/>
          </a:bodyPr>
          <a:lstStyle/>
          <a:p>
            <a:pPr algn="ctr" eaLnBrk="0" hangingPunct="0"/>
            <a:r>
              <a:rPr lang="es-ES" sz="1400" i="1" dirty="0" smtClean="0">
                <a:solidFill>
                  <a:srgbClr val="004D9D"/>
                </a:solidFill>
                <a:latin typeface="Arial" charset="0"/>
              </a:rPr>
              <a:t>Departamento de Aduanas e Impuestos Especiales </a:t>
            </a:r>
            <a:endParaRPr lang="es-ES" sz="1400" i="1" dirty="0">
              <a:solidFill>
                <a:srgbClr val="004D9D"/>
              </a:solidFill>
              <a:latin typeface="Arial" charset="0"/>
            </a:endParaRPr>
          </a:p>
        </p:txBody>
      </p:sp>
      <p:pic>
        <p:nvPicPr>
          <p:cNvPr id="5" name="Imagen 4"/>
          <p:cNvPicPr>
            <a:picLocks noChangeAspect="1"/>
          </p:cNvPicPr>
          <p:nvPr/>
        </p:nvPicPr>
        <p:blipFill rotWithShape="1">
          <a:blip r:embed="rId4"/>
          <a:srcRect l="49087" t="35703" r="42843" b="58861"/>
          <a:stretch/>
        </p:blipFill>
        <p:spPr>
          <a:xfrm>
            <a:off x="3491881" y="0"/>
            <a:ext cx="1800200" cy="682143"/>
          </a:xfrm>
          <a:prstGeom prst="rect">
            <a:avLst/>
          </a:prstGeom>
        </p:spPr>
      </p:pic>
      <p:sp>
        <p:nvSpPr>
          <p:cNvPr id="8" name="Rectángulo 7"/>
          <p:cNvSpPr/>
          <p:nvPr/>
        </p:nvSpPr>
        <p:spPr>
          <a:xfrm>
            <a:off x="347792" y="4869160"/>
            <a:ext cx="8509248" cy="646331"/>
          </a:xfrm>
          <a:prstGeom prst="rect">
            <a:avLst/>
          </a:prstGeom>
        </p:spPr>
        <p:txBody>
          <a:bodyPr wrap="square">
            <a:spAutoFit/>
          </a:bodyPr>
          <a:lstStyle/>
          <a:p>
            <a:pPr algn="ctr"/>
            <a:r>
              <a:rPr lang="es-ES" b="1" dirty="0" smtClean="0">
                <a:solidFill>
                  <a:srgbClr val="FF0000"/>
                </a:solidFill>
                <a:latin typeface="Arial" panose="020B0604020202020204" pitchFamily="34" charset="0"/>
                <a:cs typeface="Arial" panose="020B0604020202020204" pitchFamily="34" charset="0"/>
              </a:rPr>
              <a:t> </a:t>
            </a:r>
            <a:r>
              <a:rPr lang="es-ES" b="1" dirty="0">
                <a:solidFill>
                  <a:srgbClr val="FF0000"/>
                </a:solidFill>
                <a:latin typeface="Arial" panose="020B0604020202020204" pitchFamily="34" charset="0"/>
                <a:cs typeface="Arial" panose="020B0604020202020204" pitchFamily="34" charset="0"/>
              </a:rPr>
              <a:t/>
            </a:r>
            <a:br>
              <a:rPr lang="es-ES" b="1" dirty="0">
                <a:solidFill>
                  <a:srgbClr val="FF0000"/>
                </a:solidFill>
                <a:latin typeface="Arial" panose="020B0604020202020204" pitchFamily="34" charset="0"/>
                <a:cs typeface="Arial" panose="020B0604020202020204" pitchFamily="34" charset="0"/>
              </a:rPr>
            </a:br>
            <a:endParaRPr lang="es-ES" dirty="0"/>
          </a:p>
        </p:txBody>
      </p:sp>
      <p:sp>
        <p:nvSpPr>
          <p:cNvPr id="3" name="Rectángulo 2"/>
          <p:cNvSpPr/>
          <p:nvPr/>
        </p:nvSpPr>
        <p:spPr>
          <a:xfrm>
            <a:off x="347792" y="711187"/>
            <a:ext cx="8389496" cy="1200329"/>
          </a:xfrm>
          <a:prstGeom prst="rect">
            <a:avLst/>
          </a:prstGeom>
        </p:spPr>
        <p:txBody>
          <a:bodyPr wrap="square">
            <a:spAutoFit/>
          </a:bodyPr>
          <a:lstStyle/>
          <a:p>
            <a:pPr algn="just"/>
            <a:r>
              <a:rPr lang="es-ES" b="1" dirty="0" smtClean="0">
                <a:solidFill>
                  <a:srgbClr val="FF0000"/>
                </a:solidFill>
                <a:latin typeface="Arial" panose="020B0604020202020204" pitchFamily="34" charset="0"/>
                <a:cs typeface="Arial" panose="020B0604020202020204" pitchFamily="34" charset="0"/>
              </a:rPr>
              <a:t>1º	CONSIDERACIÓN DEL REINO UNIDO COMO TERCER PAÍS.</a:t>
            </a:r>
            <a:endParaRPr lang="es-ES" dirty="0">
              <a:latin typeface="Arial" panose="020B0604020202020204" pitchFamily="34" charset="0"/>
              <a:cs typeface="Arial" panose="020B0604020202020204" pitchFamily="34" charset="0"/>
            </a:endParaRPr>
          </a:p>
          <a:p>
            <a:pPr algn="just"/>
            <a:endParaRPr lang="es-ES" dirty="0">
              <a:latin typeface="Arial" panose="020B0604020202020204" pitchFamily="34" charset="0"/>
              <a:cs typeface="Arial" panose="020B0604020202020204" pitchFamily="34" charset="0"/>
            </a:endParaRPr>
          </a:p>
          <a:p>
            <a:pPr algn="just"/>
            <a:endParaRPr lang="es-ES" dirty="0">
              <a:latin typeface="Arial" panose="020B0604020202020204" pitchFamily="34" charset="0"/>
              <a:cs typeface="Arial" panose="020B0604020202020204" pitchFamily="34" charset="0"/>
            </a:endParaRPr>
          </a:p>
          <a:p>
            <a:pPr algn="just"/>
            <a:r>
              <a:rPr lang="es-ES" dirty="0" smtClean="0">
                <a:latin typeface="Arial" panose="020B0604020202020204" pitchFamily="34" charset="0"/>
                <a:cs typeface="Arial" panose="020B0604020202020204" pitchFamily="34" charset="0"/>
              </a:rPr>
              <a:t> </a:t>
            </a:r>
            <a:endParaRPr lang="es-ES" dirty="0">
              <a:latin typeface="Arial" panose="020B0604020202020204" pitchFamily="34" charset="0"/>
              <a:cs typeface="Arial" panose="020B0604020202020204" pitchFamily="34" charset="0"/>
            </a:endParaRPr>
          </a:p>
        </p:txBody>
      </p:sp>
      <p:sp>
        <p:nvSpPr>
          <p:cNvPr id="2" name="Rectángulo 1"/>
          <p:cNvSpPr/>
          <p:nvPr/>
        </p:nvSpPr>
        <p:spPr>
          <a:xfrm>
            <a:off x="213396" y="1052736"/>
            <a:ext cx="8658288" cy="4893647"/>
          </a:xfrm>
          <a:prstGeom prst="rect">
            <a:avLst/>
          </a:prstGeom>
        </p:spPr>
        <p:txBody>
          <a:bodyPr wrap="square">
            <a:spAutoFit/>
          </a:bodyPr>
          <a:lstStyle/>
          <a:p>
            <a:pPr algn="just"/>
            <a:r>
              <a:rPr lang="es-ES" sz="1600" b="1" dirty="0" smtClean="0">
                <a:solidFill>
                  <a:srgbClr val="FF0000"/>
                </a:solidFill>
                <a:latin typeface="Calibri" panose="020F0502020204030204" pitchFamily="34" charset="0"/>
              </a:rPr>
              <a:t>Movimientos de productos objeto de Impuestos Especiales con origen o destino el Reino Unido</a:t>
            </a:r>
            <a:endParaRPr lang="es-ES" sz="1600" dirty="0">
              <a:latin typeface="Arial" panose="020B0604020202020204" pitchFamily="34" charset="0"/>
              <a:cs typeface="Arial" panose="020B0604020202020204" pitchFamily="34" charset="0"/>
            </a:endParaRPr>
          </a:p>
          <a:p>
            <a:pPr algn="just"/>
            <a:endParaRPr lang="es-ES" sz="1400" dirty="0" smtClean="0">
              <a:latin typeface="Arial" panose="020B0604020202020204" pitchFamily="34" charset="0"/>
              <a:cs typeface="Arial" panose="020B0604020202020204" pitchFamily="34" charset="0"/>
            </a:endParaRPr>
          </a:p>
          <a:p>
            <a:pPr algn="just"/>
            <a:r>
              <a:rPr lang="es-ES" sz="1400" dirty="0" smtClean="0">
                <a:latin typeface="Arial" panose="020B0604020202020204" pitchFamily="34" charset="0"/>
                <a:cs typeface="Arial" panose="020B0604020202020204" pitchFamily="34" charset="0"/>
              </a:rPr>
              <a:t>Todos </a:t>
            </a:r>
            <a:r>
              <a:rPr lang="es-ES" sz="1400" dirty="0">
                <a:latin typeface="Arial" panose="020B0604020202020204" pitchFamily="34" charset="0"/>
                <a:cs typeface="Arial" panose="020B0604020202020204" pitchFamily="34" charset="0"/>
              </a:rPr>
              <a:t>los movimientos de mercancías (incluidas las que son objeto de Impuestos </a:t>
            </a:r>
            <a:r>
              <a:rPr lang="es-ES" sz="1400" dirty="0" smtClean="0">
                <a:latin typeface="Arial" panose="020B0604020202020204" pitchFamily="34" charset="0"/>
                <a:cs typeface="Arial" panose="020B0604020202020204" pitchFamily="34" charset="0"/>
              </a:rPr>
              <a:t>Especiales hacia o desde </a:t>
            </a:r>
            <a:r>
              <a:rPr lang="es-ES" sz="1400" dirty="0">
                <a:latin typeface="Arial" panose="020B0604020202020204" pitchFamily="34" charset="0"/>
                <a:cs typeface="Arial" panose="020B0604020202020204" pitchFamily="34" charset="0"/>
              </a:rPr>
              <a:t>el Reino </a:t>
            </a:r>
            <a:r>
              <a:rPr lang="es-ES" sz="1400" dirty="0" smtClean="0">
                <a:latin typeface="Arial" panose="020B0604020202020204" pitchFamily="34" charset="0"/>
                <a:cs typeface="Arial" panose="020B0604020202020204" pitchFamily="34" charset="0"/>
              </a:rPr>
              <a:t>Unido) </a:t>
            </a:r>
            <a:r>
              <a:rPr lang="es-ES" sz="1400" dirty="0">
                <a:latin typeface="Arial" panose="020B0604020202020204" pitchFamily="34" charset="0"/>
                <a:cs typeface="Arial" panose="020B0604020202020204" pitchFamily="34" charset="0"/>
              </a:rPr>
              <a:t>serán considerados como exportaciones o importaciones respectivamente y deberán cumplimentar las formalidades </a:t>
            </a:r>
            <a:r>
              <a:rPr lang="es-ES" sz="1400" dirty="0" smtClean="0">
                <a:latin typeface="Arial" panose="020B0604020202020204" pitchFamily="34" charset="0"/>
                <a:cs typeface="Arial" panose="020B0604020202020204" pitchFamily="34" charset="0"/>
              </a:rPr>
              <a:t>aduaneras</a:t>
            </a:r>
            <a:r>
              <a:rPr lang="es-ES" sz="1400" dirty="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y“paraduaneras</a:t>
            </a:r>
            <a:r>
              <a:rPr lang="es-ES" sz="1400" dirty="0" smtClean="0">
                <a:latin typeface="Arial" panose="020B0604020202020204" pitchFamily="34" charset="0"/>
                <a:cs typeface="Arial" panose="020B0604020202020204" pitchFamily="34" charset="0"/>
              </a:rPr>
              <a:t>”.</a:t>
            </a:r>
            <a:endParaRPr lang="es-ES" sz="1400" dirty="0">
              <a:latin typeface="Arial" panose="020B0604020202020204" pitchFamily="34" charset="0"/>
              <a:cs typeface="Arial" panose="020B0604020202020204" pitchFamily="34" charset="0"/>
            </a:endParaRPr>
          </a:p>
          <a:p>
            <a:pPr algn="just"/>
            <a:endParaRPr lang="es-ES" sz="1400" dirty="0">
              <a:latin typeface="Arial" panose="020B0604020202020204" pitchFamily="34" charset="0"/>
              <a:cs typeface="Arial" panose="020B0604020202020204" pitchFamily="34" charset="0"/>
            </a:endParaRPr>
          </a:p>
          <a:p>
            <a:pPr algn="just"/>
            <a:r>
              <a:rPr lang="es-ES" sz="1400" dirty="0" smtClean="0">
                <a:latin typeface="Arial" panose="020B0604020202020204" pitchFamily="34" charset="0"/>
                <a:cs typeface="Arial" panose="020B0604020202020204" pitchFamily="34" charset="0"/>
              </a:rPr>
              <a:t>No </a:t>
            </a:r>
            <a:r>
              <a:rPr lang="es-ES" sz="1400" dirty="0">
                <a:latin typeface="Arial" panose="020B0604020202020204" pitchFamily="34" charset="0"/>
                <a:cs typeface="Arial" panose="020B0604020202020204" pitchFamily="34" charset="0"/>
              </a:rPr>
              <a:t>serán posibles los movimientos en régimen suspensivo o con impuesto pagado (</a:t>
            </a:r>
            <a:r>
              <a:rPr lang="es-ES" sz="1400" dirty="0" err="1">
                <a:latin typeface="Arial" panose="020B0604020202020204" pitchFamily="34" charset="0"/>
                <a:cs typeface="Arial" panose="020B0604020202020204" pitchFamily="34" charset="0"/>
              </a:rPr>
              <a:t>duty</a:t>
            </a:r>
            <a:r>
              <a:rPr lang="es-ES" sz="1400" dirty="0">
                <a:latin typeface="Arial" panose="020B0604020202020204" pitchFamily="34" charset="0"/>
                <a:cs typeface="Arial" panose="020B0604020202020204" pitchFamily="34" charset="0"/>
              </a:rPr>
              <a:t> </a:t>
            </a:r>
            <a:r>
              <a:rPr lang="es-ES" sz="1400" dirty="0" err="1">
                <a:latin typeface="Arial" panose="020B0604020202020204" pitchFamily="34" charset="0"/>
                <a:cs typeface="Arial" panose="020B0604020202020204" pitchFamily="34" charset="0"/>
              </a:rPr>
              <a:t>paid</a:t>
            </a:r>
            <a:r>
              <a:rPr lang="es-ES" sz="1400" dirty="0">
                <a:latin typeface="Arial" panose="020B0604020202020204" pitchFamily="34" charset="0"/>
                <a:cs typeface="Arial" panose="020B0604020202020204" pitchFamily="34" charset="0"/>
              </a:rPr>
              <a:t>) de los productos objeto de II.EE. </a:t>
            </a:r>
            <a:endParaRPr lang="es-ES" sz="1400" dirty="0" smtClean="0">
              <a:latin typeface="Arial" panose="020B0604020202020204" pitchFamily="34" charset="0"/>
              <a:cs typeface="Arial" panose="020B0604020202020204" pitchFamily="34" charset="0"/>
            </a:endParaRPr>
          </a:p>
          <a:p>
            <a:pPr algn="just"/>
            <a:endParaRPr lang="es-ES" sz="1400" dirty="0">
              <a:latin typeface="Arial" panose="020B0604020202020204" pitchFamily="34" charset="0"/>
              <a:cs typeface="Arial" panose="020B0604020202020204" pitchFamily="34" charset="0"/>
            </a:endParaRPr>
          </a:p>
          <a:p>
            <a:pPr algn="just"/>
            <a:r>
              <a:rPr lang="es-ES" sz="1400" dirty="0" smtClean="0">
                <a:latin typeface="Arial" panose="020B0604020202020204" pitchFamily="34" charset="0"/>
                <a:cs typeface="Arial" panose="020B0604020202020204" pitchFamily="34" charset="0"/>
              </a:rPr>
              <a:t>No </a:t>
            </a:r>
            <a:r>
              <a:rPr lang="es-ES" sz="1400" dirty="0">
                <a:latin typeface="Arial" panose="020B0604020202020204" pitchFamily="34" charset="0"/>
                <a:cs typeface="Arial" panose="020B0604020202020204" pitchFamily="34" charset="0"/>
              </a:rPr>
              <a:t>será factible enviar o recibir </a:t>
            </a:r>
            <a:r>
              <a:rPr lang="es-ES" sz="1400" dirty="0" smtClean="0">
                <a:latin typeface="Arial" panose="020B0604020202020204" pitchFamily="34" charset="0"/>
                <a:cs typeface="Arial" panose="020B0604020202020204" pitchFamily="34" charset="0"/>
              </a:rPr>
              <a:t>los documentos administrativos electrónicos previstos para la circulación intracomunitaria (EMCS)</a:t>
            </a:r>
            <a:endParaRPr lang="es-ES" sz="1400" dirty="0">
              <a:latin typeface="Arial" panose="020B0604020202020204" pitchFamily="34" charset="0"/>
              <a:cs typeface="Arial" panose="020B0604020202020204" pitchFamily="34" charset="0"/>
            </a:endParaRPr>
          </a:p>
          <a:p>
            <a:pPr algn="just"/>
            <a:endParaRPr lang="es-ES" sz="1400" dirty="0">
              <a:latin typeface="Arial" panose="020B0604020202020204" pitchFamily="34" charset="0"/>
              <a:cs typeface="Arial" panose="020B0604020202020204" pitchFamily="34" charset="0"/>
            </a:endParaRPr>
          </a:p>
          <a:p>
            <a:pPr algn="just"/>
            <a:r>
              <a:rPr lang="es-ES" sz="1400" dirty="0" smtClean="0">
                <a:latin typeface="Arial" panose="020B0604020202020204" pitchFamily="34" charset="0"/>
                <a:cs typeface="Arial" panose="020B0604020202020204" pitchFamily="34" charset="0"/>
              </a:rPr>
              <a:t>Las </a:t>
            </a:r>
            <a:r>
              <a:rPr lang="es-ES" sz="1400" dirty="0">
                <a:latin typeface="Arial" panose="020B0604020202020204" pitchFamily="34" charset="0"/>
                <a:cs typeface="Arial" panose="020B0604020202020204" pitchFamily="34" charset="0"/>
              </a:rPr>
              <a:t>autorizaciones de operador económico y los registros concedidos por las autoridades británicas no serán válidas y no será posible la creación o actualización de operadores establecidos en RU. </a:t>
            </a:r>
            <a:endParaRPr lang="es-ES" sz="1400" dirty="0" smtClean="0">
              <a:latin typeface="Arial" panose="020B0604020202020204" pitchFamily="34" charset="0"/>
              <a:cs typeface="Arial" panose="020B0604020202020204" pitchFamily="34" charset="0"/>
            </a:endParaRPr>
          </a:p>
          <a:p>
            <a:pPr algn="just"/>
            <a:endParaRPr lang="es-ES" sz="1400" dirty="0">
              <a:latin typeface="Arial" panose="020B0604020202020204" pitchFamily="34" charset="0"/>
              <a:cs typeface="Arial" panose="020B0604020202020204" pitchFamily="34" charset="0"/>
            </a:endParaRPr>
          </a:p>
          <a:p>
            <a:pPr algn="just"/>
            <a:r>
              <a:rPr lang="es-ES" sz="1400" dirty="0" smtClean="0">
                <a:latin typeface="Arial" panose="020B0604020202020204" pitchFamily="34" charset="0"/>
                <a:cs typeface="Arial" panose="020B0604020202020204" pitchFamily="34" charset="0"/>
              </a:rPr>
              <a:t>Los </a:t>
            </a:r>
            <a:r>
              <a:rPr lang="es-ES" sz="1400" dirty="0">
                <a:latin typeface="Arial" panose="020B0604020202020204" pitchFamily="34" charset="0"/>
                <a:cs typeface="Arial" panose="020B0604020202020204" pitchFamily="34" charset="0"/>
              </a:rPr>
              <a:t>datos de operadores del SEED no serán compartidos con el </a:t>
            </a:r>
            <a:r>
              <a:rPr lang="es-ES" sz="1400" dirty="0" smtClean="0">
                <a:latin typeface="Arial" panose="020B0604020202020204" pitchFamily="34" charset="0"/>
                <a:cs typeface="Arial" panose="020B0604020202020204" pitchFamily="34" charset="0"/>
              </a:rPr>
              <a:t>RU</a:t>
            </a:r>
            <a:r>
              <a:rPr lang="es-ES" sz="1400" dirty="0">
                <a:latin typeface="Arial" panose="020B0604020202020204" pitchFamily="34" charset="0"/>
                <a:cs typeface="Arial" panose="020B0604020202020204" pitchFamily="34" charset="0"/>
              </a:rPr>
              <a:t> </a:t>
            </a:r>
            <a:r>
              <a:rPr lang="es-ES" sz="1400" dirty="0" smtClean="0">
                <a:latin typeface="Arial" panose="020B0604020202020204" pitchFamily="34" charset="0"/>
                <a:cs typeface="Arial" panose="020B0604020202020204" pitchFamily="34" charset="0"/>
              </a:rPr>
              <a:t>por parte de la Comisión Europea.</a:t>
            </a:r>
            <a:endParaRPr lang="es-ES" sz="1400" dirty="0">
              <a:latin typeface="Arial" panose="020B0604020202020204" pitchFamily="34" charset="0"/>
              <a:cs typeface="Arial" panose="020B0604020202020204" pitchFamily="34" charset="0"/>
            </a:endParaRPr>
          </a:p>
          <a:p>
            <a:pPr algn="just"/>
            <a:endParaRPr lang="es-ES" sz="1400" dirty="0">
              <a:latin typeface="Arial" panose="020B0604020202020204" pitchFamily="34" charset="0"/>
              <a:cs typeface="Arial" panose="020B0604020202020204" pitchFamily="34" charset="0"/>
            </a:endParaRPr>
          </a:p>
          <a:p>
            <a:pPr algn="just"/>
            <a:r>
              <a:rPr lang="es-ES" sz="1400" dirty="0" smtClean="0">
                <a:latin typeface="Arial" panose="020B0604020202020204" pitchFamily="34" charset="0"/>
                <a:cs typeface="Arial" panose="020B0604020202020204" pitchFamily="34" charset="0"/>
              </a:rPr>
              <a:t>Las </a:t>
            </a:r>
            <a:r>
              <a:rPr lang="es-ES" sz="1400" dirty="0">
                <a:latin typeface="Arial" panose="020B0604020202020204" pitchFamily="34" charset="0"/>
                <a:cs typeface="Arial" panose="020B0604020202020204" pitchFamily="34" charset="0"/>
              </a:rPr>
              <a:t>garantías aportadas por operadores británicos no serán válidas en la UE, ni se aplicarán los supuestos de exención previstos </a:t>
            </a:r>
            <a:r>
              <a:rPr lang="es-ES" sz="1400" dirty="0" smtClean="0">
                <a:latin typeface="Arial" panose="020B0604020202020204" pitchFamily="34" charset="0"/>
                <a:cs typeface="Arial" panose="020B0604020202020204" pitchFamily="34" charset="0"/>
              </a:rPr>
              <a:t>en </a:t>
            </a:r>
            <a:r>
              <a:rPr lang="es-ES" sz="1400" dirty="0">
                <a:latin typeface="Arial" panose="020B0604020202020204" pitchFamily="34" charset="0"/>
                <a:cs typeface="Arial" panose="020B0604020202020204" pitchFamily="34" charset="0"/>
              </a:rPr>
              <a:t>las Directivas </a:t>
            </a:r>
            <a:r>
              <a:rPr lang="es-ES" sz="1400" dirty="0" smtClean="0">
                <a:latin typeface="Arial" panose="020B0604020202020204" pitchFamily="34" charset="0"/>
                <a:cs typeface="Arial" panose="020B0604020202020204" pitchFamily="34" charset="0"/>
              </a:rPr>
              <a:t>UE.</a:t>
            </a:r>
          </a:p>
          <a:p>
            <a:pPr algn="just"/>
            <a:endParaRPr lang="es-ES" sz="1400" dirty="0" smtClean="0">
              <a:latin typeface="Arial" panose="020B0604020202020204" pitchFamily="34" charset="0"/>
              <a:cs typeface="Arial" panose="020B0604020202020204" pitchFamily="34" charset="0"/>
            </a:endParaRPr>
          </a:p>
          <a:p>
            <a:pPr algn="just"/>
            <a:endParaRPr lang="es-ES" sz="1600" b="1" dirty="0">
              <a:solidFill>
                <a:srgbClr val="FF0000"/>
              </a:solidFill>
            </a:endParaRPr>
          </a:p>
          <a:p>
            <a:pPr algn="just"/>
            <a:endParaRPr lang="es-ES"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2512051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ext Box 1028"/>
          <p:cNvSpPr txBox="1">
            <a:spLocks noChangeArrowheads="1"/>
          </p:cNvSpPr>
          <p:nvPr/>
        </p:nvSpPr>
        <p:spPr bwMode="auto">
          <a:xfrm>
            <a:off x="611560" y="6524511"/>
            <a:ext cx="8077200" cy="304800"/>
          </a:xfrm>
          <a:prstGeom prst="rect">
            <a:avLst/>
          </a:prstGeom>
          <a:noFill/>
          <a:ln w="9525">
            <a:noFill/>
            <a:miter lim="800000"/>
            <a:headEnd/>
            <a:tailEnd/>
          </a:ln>
        </p:spPr>
        <p:txBody>
          <a:bodyPr>
            <a:spAutoFit/>
          </a:bodyPr>
          <a:lstStyle/>
          <a:p>
            <a:pPr algn="ctr" eaLnBrk="0" hangingPunct="0"/>
            <a:r>
              <a:rPr lang="es-ES" sz="1400" i="1" dirty="0" smtClean="0">
                <a:solidFill>
                  <a:srgbClr val="004D9D"/>
                </a:solidFill>
                <a:latin typeface="Arial" charset="0"/>
              </a:rPr>
              <a:t>Departamento de Aduanas e Impuestos Especiales </a:t>
            </a:r>
            <a:endParaRPr lang="es-ES" sz="1400" i="1" dirty="0">
              <a:solidFill>
                <a:srgbClr val="004D9D"/>
              </a:solidFill>
              <a:latin typeface="Arial" charset="0"/>
            </a:endParaRPr>
          </a:p>
        </p:txBody>
      </p:sp>
      <p:pic>
        <p:nvPicPr>
          <p:cNvPr id="5" name="Imagen 4"/>
          <p:cNvPicPr>
            <a:picLocks noChangeAspect="1"/>
          </p:cNvPicPr>
          <p:nvPr/>
        </p:nvPicPr>
        <p:blipFill rotWithShape="1">
          <a:blip r:embed="rId4"/>
          <a:srcRect l="49087" t="35703" r="42843" b="58861"/>
          <a:stretch/>
        </p:blipFill>
        <p:spPr>
          <a:xfrm>
            <a:off x="3491881" y="0"/>
            <a:ext cx="1800200" cy="682143"/>
          </a:xfrm>
          <a:prstGeom prst="rect">
            <a:avLst/>
          </a:prstGeom>
        </p:spPr>
      </p:pic>
      <p:sp>
        <p:nvSpPr>
          <p:cNvPr id="8" name="Rectángulo 7"/>
          <p:cNvSpPr/>
          <p:nvPr/>
        </p:nvSpPr>
        <p:spPr>
          <a:xfrm>
            <a:off x="347792" y="4869160"/>
            <a:ext cx="8509248" cy="646331"/>
          </a:xfrm>
          <a:prstGeom prst="rect">
            <a:avLst/>
          </a:prstGeom>
        </p:spPr>
        <p:txBody>
          <a:bodyPr wrap="square">
            <a:spAutoFit/>
          </a:bodyPr>
          <a:lstStyle/>
          <a:p>
            <a:pPr algn="ctr"/>
            <a:r>
              <a:rPr lang="es-ES" b="1" dirty="0" smtClean="0">
                <a:solidFill>
                  <a:srgbClr val="FF0000"/>
                </a:solidFill>
                <a:latin typeface="Arial" panose="020B0604020202020204" pitchFamily="34" charset="0"/>
                <a:cs typeface="Arial" panose="020B0604020202020204" pitchFamily="34" charset="0"/>
              </a:rPr>
              <a:t> </a:t>
            </a:r>
            <a:r>
              <a:rPr lang="es-ES" b="1" dirty="0">
                <a:solidFill>
                  <a:srgbClr val="FF0000"/>
                </a:solidFill>
                <a:latin typeface="Arial" panose="020B0604020202020204" pitchFamily="34" charset="0"/>
                <a:cs typeface="Arial" panose="020B0604020202020204" pitchFamily="34" charset="0"/>
              </a:rPr>
              <a:t/>
            </a:r>
            <a:br>
              <a:rPr lang="es-ES" b="1" dirty="0">
                <a:solidFill>
                  <a:srgbClr val="FF0000"/>
                </a:solidFill>
                <a:latin typeface="Arial" panose="020B0604020202020204" pitchFamily="34" charset="0"/>
                <a:cs typeface="Arial" panose="020B0604020202020204" pitchFamily="34" charset="0"/>
              </a:rPr>
            </a:br>
            <a:endParaRPr lang="es-ES" dirty="0"/>
          </a:p>
        </p:txBody>
      </p:sp>
      <p:sp>
        <p:nvSpPr>
          <p:cNvPr id="3" name="Rectángulo 2"/>
          <p:cNvSpPr/>
          <p:nvPr/>
        </p:nvSpPr>
        <p:spPr>
          <a:xfrm>
            <a:off x="467544" y="920621"/>
            <a:ext cx="8389496" cy="892552"/>
          </a:xfrm>
          <a:prstGeom prst="rect">
            <a:avLst/>
          </a:prstGeom>
        </p:spPr>
        <p:txBody>
          <a:bodyPr wrap="square">
            <a:spAutoFit/>
          </a:bodyPr>
          <a:lstStyle/>
          <a:p>
            <a:pPr algn="just"/>
            <a:r>
              <a:rPr lang="es-ES" sz="1600" b="1" dirty="0" smtClean="0">
                <a:solidFill>
                  <a:srgbClr val="FF0000"/>
                </a:solidFill>
                <a:latin typeface="Arial" panose="020B0604020202020204" pitchFamily="34" charset="0"/>
                <a:cs typeface="Arial" panose="020B0604020202020204" pitchFamily="34" charset="0"/>
              </a:rPr>
              <a:t> </a:t>
            </a:r>
            <a:endParaRPr lang="es-ES" sz="1600" b="1" dirty="0">
              <a:solidFill>
                <a:srgbClr val="FF0000"/>
              </a:solidFill>
              <a:latin typeface="Arial" panose="020B0604020202020204" pitchFamily="34" charset="0"/>
              <a:cs typeface="Arial" panose="020B0604020202020204" pitchFamily="34" charset="0"/>
            </a:endParaRPr>
          </a:p>
          <a:p>
            <a:pPr algn="just"/>
            <a:r>
              <a:rPr lang="es-ES" b="1" dirty="0">
                <a:solidFill>
                  <a:srgbClr val="FF0000"/>
                </a:solidFill>
                <a:latin typeface="Arial" panose="020B0604020202020204" pitchFamily="34" charset="0"/>
                <a:cs typeface="Arial" panose="020B0604020202020204" pitchFamily="34" charset="0"/>
              </a:rPr>
              <a:t> </a:t>
            </a:r>
            <a:endParaRPr lang="es-ES" dirty="0">
              <a:latin typeface="Arial" panose="020B0604020202020204" pitchFamily="34" charset="0"/>
              <a:cs typeface="Arial" panose="020B0604020202020204" pitchFamily="34" charset="0"/>
            </a:endParaRPr>
          </a:p>
          <a:p>
            <a:pPr algn="just"/>
            <a:r>
              <a:rPr lang="es-ES" dirty="0" smtClean="0">
                <a:latin typeface="Arial" panose="020B0604020202020204" pitchFamily="34" charset="0"/>
                <a:cs typeface="Arial" panose="020B0604020202020204" pitchFamily="34" charset="0"/>
              </a:rPr>
              <a:t> </a:t>
            </a:r>
            <a:endParaRPr lang="es-ES" dirty="0">
              <a:latin typeface="Arial" panose="020B0604020202020204" pitchFamily="34" charset="0"/>
              <a:cs typeface="Arial" panose="020B0604020202020204" pitchFamily="34" charset="0"/>
            </a:endParaRPr>
          </a:p>
        </p:txBody>
      </p:sp>
      <p:sp>
        <p:nvSpPr>
          <p:cNvPr id="2" name="Rectángulo 1"/>
          <p:cNvSpPr/>
          <p:nvPr/>
        </p:nvSpPr>
        <p:spPr>
          <a:xfrm>
            <a:off x="251520" y="836712"/>
            <a:ext cx="8712968" cy="5170646"/>
          </a:xfrm>
          <a:prstGeom prst="rect">
            <a:avLst/>
          </a:prstGeom>
        </p:spPr>
        <p:txBody>
          <a:bodyPr wrap="square">
            <a:spAutoFit/>
          </a:bodyPr>
          <a:lstStyle/>
          <a:p>
            <a:pPr algn="ctr"/>
            <a:r>
              <a:rPr lang="es-ES" sz="1200" b="1" dirty="0" smtClean="0">
                <a:solidFill>
                  <a:srgbClr val="FF0000"/>
                </a:solidFill>
                <a:latin typeface="Arial" panose="020B0604020202020204" pitchFamily="34" charset="0"/>
                <a:cs typeface="Arial" panose="020B0604020202020204" pitchFamily="34" charset="0"/>
              </a:rPr>
              <a:t>2º REGLAS </a:t>
            </a:r>
            <a:r>
              <a:rPr lang="es-ES" sz="1200" b="1" dirty="0">
                <a:solidFill>
                  <a:srgbClr val="FF0000"/>
                </a:solidFill>
                <a:latin typeface="Arial" panose="020B0604020202020204" pitchFamily="34" charset="0"/>
                <a:cs typeface="Arial" panose="020B0604020202020204" pitchFamily="34" charset="0"/>
              </a:rPr>
              <a:t>ESPECIALES IRLANDA DEL </a:t>
            </a:r>
            <a:r>
              <a:rPr lang="es-ES" sz="1200" b="1" dirty="0" smtClean="0">
                <a:solidFill>
                  <a:srgbClr val="FF0000"/>
                </a:solidFill>
                <a:latin typeface="Arial" panose="020B0604020202020204" pitchFamily="34" charset="0"/>
                <a:cs typeface="Arial" panose="020B0604020202020204" pitchFamily="34" charset="0"/>
              </a:rPr>
              <a:t>NORTE</a:t>
            </a:r>
          </a:p>
          <a:p>
            <a:pPr algn="ctr"/>
            <a:endParaRPr lang="es-ES" sz="1200" b="1" dirty="0" smtClean="0">
              <a:solidFill>
                <a:srgbClr val="FF0000"/>
              </a:solidFill>
              <a:latin typeface="Arial" panose="020B0604020202020204" pitchFamily="34" charset="0"/>
              <a:cs typeface="Arial" panose="020B0604020202020204" pitchFamily="34" charset="0"/>
            </a:endParaRPr>
          </a:p>
          <a:p>
            <a:pPr algn="just"/>
            <a:r>
              <a:rPr lang="es-ES" sz="1200" b="1" dirty="0">
                <a:latin typeface="Arial" panose="020B0604020202020204" pitchFamily="34" charset="0"/>
                <a:cs typeface="Arial" panose="020B0604020202020204" pitchFamily="34" charset="0"/>
              </a:rPr>
              <a:t>Protocolo I</a:t>
            </a:r>
            <a:r>
              <a:rPr lang="es-ES" sz="1200" b="1" dirty="0" smtClean="0">
                <a:latin typeface="Arial" panose="020B0604020202020204" pitchFamily="34" charset="0"/>
                <a:cs typeface="Arial" panose="020B0604020202020204" pitchFamily="34" charset="0"/>
              </a:rPr>
              <a:t>rlandés: </a:t>
            </a:r>
            <a:r>
              <a:rPr lang="es-ES" sz="1200" dirty="0" smtClean="0">
                <a:latin typeface="Arial" panose="020B0604020202020204" pitchFamily="34" charset="0"/>
                <a:cs typeface="Arial" panose="020B0604020202020204" pitchFamily="34" charset="0"/>
              </a:rPr>
              <a:t>principio </a:t>
            </a:r>
            <a:r>
              <a:rPr lang="es-ES" sz="1200" dirty="0">
                <a:latin typeface="Arial" panose="020B0604020202020204" pitchFamily="34" charset="0"/>
                <a:cs typeface="Arial" panose="020B0604020202020204" pitchFamily="34" charset="0"/>
              </a:rPr>
              <a:t>político de no establecimiento de frontera terrestre entre la República de Irlanda y el Ulster y consideración de Irlanda del Norte como territorio aduanero de la Unión, aplicación de la legislación UE al tráfico de bienes con ese territorio; "como si de otro territorio de la Unión Europea se tratara</a:t>
            </a:r>
            <a:r>
              <a:rPr lang="es-ES" sz="1200" dirty="0" smtClean="0">
                <a:latin typeface="Arial" panose="020B0604020202020204" pitchFamily="34" charset="0"/>
                <a:cs typeface="Arial" panose="020B0604020202020204" pitchFamily="34" charset="0"/>
              </a:rPr>
              <a:t>".</a:t>
            </a:r>
            <a:endParaRPr lang="es-ES" sz="1200" b="1" dirty="0">
              <a:solidFill>
                <a:srgbClr val="FF0000"/>
              </a:solidFill>
              <a:latin typeface="Arial" panose="020B0604020202020204" pitchFamily="34" charset="0"/>
              <a:cs typeface="Arial" panose="020B0604020202020204" pitchFamily="34" charset="0"/>
            </a:endParaRPr>
          </a:p>
          <a:p>
            <a:pPr algn="just"/>
            <a:endParaRPr lang="es-ES" sz="1200" b="1" dirty="0" smtClean="0">
              <a:solidFill>
                <a:srgbClr val="FF0000"/>
              </a:solidFill>
              <a:latin typeface="Arial" panose="020B0604020202020204" pitchFamily="34" charset="0"/>
              <a:cs typeface="Arial" panose="020B0604020202020204" pitchFamily="34" charset="0"/>
            </a:endParaRPr>
          </a:p>
          <a:p>
            <a:pPr algn="just"/>
            <a:r>
              <a:rPr lang="es-ES" sz="1200" b="1" dirty="0" smtClean="0">
                <a:solidFill>
                  <a:srgbClr val="FF0000"/>
                </a:solidFill>
                <a:latin typeface="Arial" panose="020B0604020202020204" pitchFamily="34" charset="0"/>
                <a:cs typeface="Arial" panose="020B0604020202020204" pitchFamily="34" charset="0"/>
              </a:rPr>
              <a:t>Procedimientos </a:t>
            </a:r>
            <a:r>
              <a:rPr lang="es-ES" sz="1200" b="1" dirty="0">
                <a:solidFill>
                  <a:srgbClr val="FF0000"/>
                </a:solidFill>
                <a:latin typeface="Arial" panose="020B0604020202020204" pitchFamily="34" charset="0"/>
                <a:cs typeface="Arial" panose="020B0604020202020204" pitchFamily="34" charset="0"/>
              </a:rPr>
              <a:t>aplicables para los envíos </a:t>
            </a:r>
            <a:r>
              <a:rPr lang="es-ES" sz="1200" b="1" dirty="0" smtClean="0">
                <a:solidFill>
                  <a:srgbClr val="FF0000"/>
                </a:solidFill>
                <a:latin typeface="Arial" panose="020B0604020202020204" pitchFamily="34" charset="0"/>
                <a:cs typeface="Arial" panose="020B0604020202020204" pitchFamily="34" charset="0"/>
              </a:rPr>
              <a:t> </a:t>
            </a:r>
            <a:r>
              <a:rPr lang="es-ES" sz="1200" b="1" dirty="0">
                <a:solidFill>
                  <a:srgbClr val="FF0000"/>
                </a:solidFill>
                <a:latin typeface="Arial" panose="020B0604020202020204" pitchFamily="34" charset="0"/>
                <a:cs typeface="Arial" panose="020B0604020202020204" pitchFamily="34" charset="0"/>
              </a:rPr>
              <a:t>UE </a:t>
            </a:r>
            <a:r>
              <a:rPr lang="es-ES" sz="1200" b="1" dirty="0" smtClean="0">
                <a:solidFill>
                  <a:srgbClr val="FF0000"/>
                </a:solidFill>
                <a:latin typeface="Arial" panose="020B0604020202020204" pitchFamily="34" charset="0"/>
                <a:cs typeface="Arial" panose="020B0604020202020204" pitchFamily="34" charset="0"/>
              </a:rPr>
              <a:t>- </a:t>
            </a:r>
            <a:r>
              <a:rPr lang="es-ES" sz="1200" b="1" dirty="0">
                <a:solidFill>
                  <a:srgbClr val="FF0000"/>
                </a:solidFill>
                <a:latin typeface="Arial" panose="020B0604020202020204" pitchFamily="34" charset="0"/>
                <a:cs typeface="Arial" panose="020B0604020202020204" pitchFamily="34" charset="0"/>
              </a:rPr>
              <a:t>Irlanda del Norte a partir del 1 de </a:t>
            </a:r>
            <a:r>
              <a:rPr lang="es-ES" sz="1200" b="1" dirty="0" smtClean="0">
                <a:solidFill>
                  <a:srgbClr val="FF0000"/>
                </a:solidFill>
                <a:latin typeface="Arial" panose="020B0604020202020204" pitchFamily="34" charset="0"/>
                <a:cs typeface="Arial" panose="020B0604020202020204" pitchFamily="34" charset="0"/>
              </a:rPr>
              <a:t>enero </a:t>
            </a:r>
          </a:p>
          <a:p>
            <a:pPr algn="just"/>
            <a:endParaRPr lang="es-ES" sz="1200" b="1" dirty="0">
              <a:solidFill>
                <a:srgbClr val="FF0000"/>
              </a:solidFill>
              <a:latin typeface="Arial" panose="020B0604020202020204" pitchFamily="34" charset="0"/>
              <a:cs typeface="Arial" panose="020B0604020202020204" pitchFamily="34" charset="0"/>
            </a:endParaRPr>
          </a:p>
          <a:p>
            <a:pPr algn="just"/>
            <a:r>
              <a:rPr lang="es-ES" sz="1200" b="1" dirty="0" smtClean="0">
                <a:latin typeface="Arial" panose="020B0604020202020204" pitchFamily="34" charset="0"/>
                <a:cs typeface="Arial" panose="020B0604020202020204" pitchFamily="34" charset="0"/>
              </a:rPr>
              <a:t>Entre </a:t>
            </a:r>
            <a:r>
              <a:rPr lang="es-ES" sz="1200" b="1" dirty="0">
                <a:latin typeface="Arial" panose="020B0604020202020204" pitchFamily="34" charset="0"/>
                <a:cs typeface="Arial" panose="020B0604020202020204" pitchFamily="34" charset="0"/>
              </a:rPr>
              <a:t>Irlanda del Norte y la Unión Europea </a:t>
            </a:r>
            <a:r>
              <a:rPr lang="es-ES" sz="1200" dirty="0" smtClean="0">
                <a:latin typeface="Arial" panose="020B0604020202020204" pitchFamily="34" charset="0"/>
                <a:cs typeface="Arial" panose="020B0604020202020204" pitchFamily="34" charset="0"/>
              </a:rPr>
              <a:t>seguirán aplicándose </a:t>
            </a:r>
            <a:r>
              <a:rPr lang="es-ES" sz="1200" dirty="0">
                <a:latin typeface="Arial" panose="020B0604020202020204" pitchFamily="34" charset="0"/>
                <a:cs typeface="Arial" panose="020B0604020202020204" pitchFamily="34" charset="0"/>
              </a:rPr>
              <a:t>las normas </a:t>
            </a:r>
            <a:r>
              <a:rPr lang="es-ES" sz="1200" dirty="0" smtClean="0">
                <a:latin typeface="Arial" panose="020B0604020202020204" pitchFamily="34" charset="0"/>
                <a:cs typeface="Arial" panose="020B0604020202020204" pitchFamily="34" charset="0"/>
              </a:rPr>
              <a:t>comunitarias respecto al IVA </a:t>
            </a:r>
            <a:r>
              <a:rPr lang="es-ES" sz="1200" dirty="0" smtClean="0">
                <a:latin typeface="Arial" panose="020B0604020202020204" pitchFamily="34" charset="0"/>
                <a:cs typeface="Arial" panose="020B0604020202020204" pitchFamily="34" charset="0"/>
              </a:rPr>
              <a:t>y los Impuestos Especiales</a:t>
            </a:r>
          </a:p>
          <a:p>
            <a:pPr algn="just"/>
            <a:endParaRPr lang="es-ES" sz="1200" dirty="0" smtClean="0">
              <a:latin typeface="Arial" panose="020B0604020202020204" pitchFamily="34" charset="0"/>
              <a:cs typeface="Arial" panose="020B0604020202020204" pitchFamily="34" charset="0"/>
            </a:endParaRPr>
          </a:p>
          <a:p>
            <a:pPr algn="just"/>
            <a:r>
              <a:rPr lang="es-ES" sz="1200" dirty="0" smtClean="0">
                <a:latin typeface="Arial" panose="020B0604020202020204" pitchFamily="34" charset="0"/>
                <a:cs typeface="Arial" panose="020B0604020202020204" pitchFamily="34" charset="0"/>
              </a:rPr>
              <a:t>Los </a:t>
            </a:r>
            <a:r>
              <a:rPr lang="es-ES" sz="1200" dirty="0">
                <a:latin typeface="Arial" panose="020B0604020202020204" pitchFamily="34" charset="0"/>
                <a:cs typeface="Arial" panose="020B0604020202020204" pitchFamily="34" charset="0"/>
              </a:rPr>
              <a:t>movimientos desde o hacia Irlanda del Norte y cualquier Estado miembro UE serán considerados movimientos intracomunitarios.</a:t>
            </a:r>
          </a:p>
          <a:p>
            <a:pPr algn="just"/>
            <a:endParaRPr lang="es-ES" sz="1200" dirty="0">
              <a:latin typeface="Arial" panose="020B0604020202020204" pitchFamily="34" charset="0"/>
              <a:ea typeface="Times New Roman" panose="02020603050405020304" pitchFamily="18" charset="0"/>
              <a:cs typeface="Arial" panose="020B0604020202020204" pitchFamily="34" charset="0"/>
            </a:endParaRPr>
          </a:p>
          <a:p>
            <a:pPr algn="just"/>
            <a:r>
              <a:rPr lang="es-ES" sz="1200" dirty="0" smtClean="0">
                <a:latin typeface="Arial" panose="020B0604020202020204" pitchFamily="34" charset="0"/>
                <a:ea typeface="Times New Roman" panose="02020603050405020304" pitchFamily="18" charset="0"/>
                <a:cs typeface="Arial" panose="020B0604020202020204" pitchFamily="34" charset="0"/>
              </a:rPr>
              <a:t>Los </a:t>
            </a:r>
            <a:r>
              <a:rPr lang="es-ES" sz="1200" dirty="0">
                <a:latin typeface="Arial" panose="020B0604020202020204" pitchFamily="34" charset="0"/>
                <a:ea typeface="Times New Roman" panose="02020603050405020304" pitchFamily="18" charset="0"/>
                <a:cs typeface="Arial" panose="020B0604020202020204" pitchFamily="34" charset="0"/>
              </a:rPr>
              <a:t>operadores económicos establecidos en Irlanda del Norte que efectúen movimientos de productos objeto de impuestos especiales en régimen suspensivo desde o con destino a los Estados miembros deberán estar registrados y autorizados en SEED y utilizar EMCS.</a:t>
            </a:r>
          </a:p>
          <a:p>
            <a:pPr marL="450215" indent="-450215" algn="just">
              <a:spcBef>
                <a:spcPts val="600"/>
              </a:spcBef>
              <a:spcAft>
                <a:spcPts val="600"/>
              </a:spcAft>
              <a:tabLst>
                <a:tab pos="450215" algn="l"/>
                <a:tab pos="449580" algn="l"/>
              </a:tabLst>
            </a:pPr>
            <a:r>
              <a:rPr lang="es-ES_tradnl" sz="1200" dirty="0">
                <a:latin typeface="Arial" panose="020B0604020202020204" pitchFamily="34" charset="0"/>
                <a:ea typeface="Calibri" panose="020F0502020204030204" pitchFamily="34" charset="0"/>
                <a:cs typeface="Arial" panose="020B0604020202020204" pitchFamily="34" charset="0"/>
              </a:rPr>
              <a:t>C</a:t>
            </a:r>
            <a:r>
              <a:rPr lang="es-ES_tradnl" sz="1200" dirty="0" smtClean="0">
                <a:latin typeface="Arial" panose="020B0604020202020204" pitchFamily="34" charset="0"/>
                <a:ea typeface="Calibri" panose="020F0502020204030204" pitchFamily="34" charset="0"/>
                <a:cs typeface="Arial" panose="020B0604020202020204" pitchFamily="34" charset="0"/>
              </a:rPr>
              <a:t>ódigo </a:t>
            </a:r>
            <a:r>
              <a:rPr lang="es-ES_tradnl" sz="1200" dirty="0">
                <a:latin typeface="Arial" panose="020B0604020202020204" pitchFamily="34" charset="0"/>
                <a:ea typeface="Calibri" panose="020F0502020204030204" pitchFamily="34" charset="0"/>
                <a:cs typeface="Arial" panose="020B0604020202020204" pitchFamily="34" charset="0"/>
              </a:rPr>
              <a:t>específico para la identificación de los operadores de Irlanda del </a:t>
            </a:r>
            <a:r>
              <a:rPr lang="es-ES_tradnl" sz="1200" dirty="0" smtClean="0">
                <a:latin typeface="Arial" panose="020B0604020202020204" pitchFamily="34" charset="0"/>
                <a:ea typeface="Calibri" panose="020F0502020204030204" pitchFamily="34" charset="0"/>
                <a:cs typeface="Arial" panose="020B0604020202020204" pitchFamily="34" charset="0"/>
              </a:rPr>
              <a:t>Norte</a:t>
            </a:r>
            <a:endParaRPr lang="es-ES" sz="1200" dirty="0">
              <a:latin typeface="Arial" panose="020B0604020202020204" pitchFamily="34" charset="0"/>
              <a:cs typeface="Arial" panose="020B0604020202020204" pitchFamily="34" charset="0"/>
            </a:endParaRPr>
          </a:p>
          <a:p>
            <a:pPr algn="just"/>
            <a:r>
              <a:rPr lang="es-ES" sz="1200" dirty="0">
                <a:latin typeface="Arial" panose="020B0604020202020204" pitchFamily="34" charset="0"/>
                <a:cs typeface="Arial" panose="020B0604020202020204" pitchFamily="34" charset="0"/>
              </a:rPr>
              <a:t>Estas reglas especiales se aplicarán en tanto no sean modificadas por parte del Gobierno y Parlamento del Irlanda del Norte durante los cuatro años siguientes a la finalización del periodo transitorio (31 diciembre 2020</a:t>
            </a:r>
            <a:r>
              <a:rPr lang="es-ES" sz="1200" dirty="0" smtClean="0">
                <a:latin typeface="Arial" panose="020B0604020202020204" pitchFamily="34" charset="0"/>
                <a:cs typeface="Arial" panose="020B0604020202020204" pitchFamily="34" charset="0"/>
              </a:rPr>
              <a:t>).</a:t>
            </a:r>
          </a:p>
          <a:p>
            <a:pPr algn="just"/>
            <a:endParaRPr lang="es-ES" sz="1200" b="1" dirty="0" smtClean="0">
              <a:solidFill>
                <a:srgbClr val="FF0000"/>
              </a:solidFill>
              <a:latin typeface="Arial" panose="020B0604020202020204" pitchFamily="34" charset="0"/>
              <a:cs typeface="Arial" panose="020B0604020202020204" pitchFamily="34" charset="0"/>
            </a:endParaRPr>
          </a:p>
          <a:p>
            <a:pPr algn="just"/>
            <a:r>
              <a:rPr lang="es-ES" sz="1200" b="1" dirty="0" smtClean="0">
                <a:solidFill>
                  <a:srgbClr val="FF0000"/>
                </a:solidFill>
                <a:latin typeface="Arial" panose="020B0604020202020204" pitchFamily="34" charset="0"/>
                <a:cs typeface="Arial" panose="020B0604020202020204" pitchFamily="34" charset="0"/>
              </a:rPr>
              <a:t>Procedimientos </a:t>
            </a:r>
            <a:r>
              <a:rPr lang="es-ES" sz="1200" b="1" dirty="0">
                <a:solidFill>
                  <a:srgbClr val="FF0000"/>
                </a:solidFill>
                <a:latin typeface="Arial" panose="020B0604020202020204" pitchFamily="34" charset="0"/>
                <a:cs typeface="Arial" panose="020B0604020202020204" pitchFamily="34" charset="0"/>
              </a:rPr>
              <a:t>aplicables para los envíos  </a:t>
            </a:r>
            <a:r>
              <a:rPr lang="es-ES" sz="1200" b="1" dirty="0" smtClean="0">
                <a:solidFill>
                  <a:srgbClr val="FF0000"/>
                </a:solidFill>
                <a:latin typeface="Arial" panose="020B0604020202020204" pitchFamily="34" charset="0"/>
                <a:cs typeface="Arial" panose="020B0604020202020204" pitchFamily="34" charset="0"/>
              </a:rPr>
              <a:t>Irlanda </a:t>
            </a:r>
            <a:r>
              <a:rPr lang="es-ES" sz="1200" b="1" dirty="0">
                <a:solidFill>
                  <a:srgbClr val="FF0000"/>
                </a:solidFill>
                <a:latin typeface="Arial" panose="020B0604020202020204" pitchFamily="34" charset="0"/>
                <a:cs typeface="Arial" panose="020B0604020202020204" pitchFamily="34" charset="0"/>
              </a:rPr>
              <a:t>del </a:t>
            </a:r>
            <a:r>
              <a:rPr lang="es-ES" sz="1200" b="1" dirty="0" smtClean="0">
                <a:solidFill>
                  <a:srgbClr val="FF0000"/>
                </a:solidFill>
                <a:latin typeface="Arial" panose="020B0604020202020204" pitchFamily="34" charset="0"/>
                <a:cs typeface="Arial" panose="020B0604020202020204" pitchFamily="34" charset="0"/>
              </a:rPr>
              <a:t>Norte- Resto Reino Unido a </a:t>
            </a:r>
            <a:r>
              <a:rPr lang="es-ES" sz="1200" b="1" dirty="0">
                <a:solidFill>
                  <a:srgbClr val="FF0000"/>
                </a:solidFill>
                <a:latin typeface="Arial" panose="020B0604020202020204" pitchFamily="34" charset="0"/>
                <a:cs typeface="Arial" panose="020B0604020202020204" pitchFamily="34" charset="0"/>
              </a:rPr>
              <a:t>partir del 1 de enero </a:t>
            </a:r>
            <a:endParaRPr lang="es-ES" sz="1200" b="1" dirty="0" smtClean="0">
              <a:solidFill>
                <a:srgbClr val="FF0000"/>
              </a:solidFill>
              <a:latin typeface="Arial" panose="020B0604020202020204" pitchFamily="34" charset="0"/>
              <a:cs typeface="Arial" panose="020B0604020202020204" pitchFamily="34" charset="0"/>
            </a:endParaRPr>
          </a:p>
          <a:p>
            <a:pPr algn="just"/>
            <a:endParaRPr lang="es-ES" sz="1200" b="1" dirty="0">
              <a:solidFill>
                <a:srgbClr val="FF0000"/>
              </a:solidFill>
              <a:latin typeface="Arial" panose="020B0604020202020204" pitchFamily="34" charset="0"/>
              <a:cs typeface="Arial" panose="020B0604020202020204" pitchFamily="34" charset="0"/>
            </a:endParaRPr>
          </a:p>
          <a:p>
            <a:pPr algn="just"/>
            <a:r>
              <a:rPr lang="es-ES" sz="1200" dirty="0" smtClean="0">
                <a:latin typeface="Arial" panose="020B0604020202020204" pitchFamily="34" charset="0"/>
                <a:cs typeface="Arial" panose="020B0604020202020204" pitchFamily="34" charset="0"/>
              </a:rPr>
              <a:t>Los </a:t>
            </a:r>
            <a:r>
              <a:rPr lang="es-ES" sz="1200" dirty="0">
                <a:latin typeface="Arial" panose="020B0604020202020204" pitchFamily="34" charset="0"/>
                <a:cs typeface="Arial" panose="020B0604020202020204" pitchFamily="34" charset="0"/>
              </a:rPr>
              <a:t>movimientos entre el territorio de Irlanda de Norte y el resto del RU serán considerados importaciones o exportaciones. </a:t>
            </a:r>
          </a:p>
          <a:p>
            <a:pPr algn="just"/>
            <a:endParaRPr lang="es-ES" sz="1600" dirty="0" smtClean="0">
              <a:latin typeface="Arial" panose="020B0604020202020204" pitchFamily="34" charset="0"/>
              <a:cs typeface="Arial" panose="020B0604020202020204" pitchFamily="34" charset="0"/>
            </a:endParaRPr>
          </a:p>
          <a:p>
            <a:pPr algn="just"/>
            <a:endParaRPr lang="es-ES"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1785939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ext Box 1028"/>
          <p:cNvSpPr txBox="1">
            <a:spLocks noChangeArrowheads="1"/>
          </p:cNvSpPr>
          <p:nvPr/>
        </p:nvSpPr>
        <p:spPr bwMode="auto">
          <a:xfrm>
            <a:off x="611560" y="6524511"/>
            <a:ext cx="8077200" cy="304800"/>
          </a:xfrm>
          <a:prstGeom prst="rect">
            <a:avLst/>
          </a:prstGeom>
          <a:noFill/>
          <a:ln w="9525">
            <a:noFill/>
            <a:miter lim="800000"/>
            <a:headEnd/>
            <a:tailEnd/>
          </a:ln>
        </p:spPr>
        <p:txBody>
          <a:bodyPr>
            <a:spAutoFit/>
          </a:bodyPr>
          <a:lstStyle/>
          <a:p>
            <a:pPr algn="ctr" eaLnBrk="0" hangingPunct="0"/>
            <a:r>
              <a:rPr lang="es-ES" sz="1400" i="1" dirty="0" smtClean="0">
                <a:solidFill>
                  <a:srgbClr val="004D9D"/>
                </a:solidFill>
                <a:latin typeface="Arial" charset="0"/>
              </a:rPr>
              <a:t>Departamento de Aduanas e Impuestos Especiales </a:t>
            </a:r>
            <a:endParaRPr lang="es-ES" sz="1400" i="1" dirty="0">
              <a:solidFill>
                <a:srgbClr val="004D9D"/>
              </a:solidFill>
              <a:latin typeface="Arial" charset="0"/>
            </a:endParaRPr>
          </a:p>
        </p:txBody>
      </p:sp>
      <p:pic>
        <p:nvPicPr>
          <p:cNvPr id="5" name="Imagen 4"/>
          <p:cNvPicPr>
            <a:picLocks noChangeAspect="1"/>
          </p:cNvPicPr>
          <p:nvPr/>
        </p:nvPicPr>
        <p:blipFill rotWithShape="1">
          <a:blip r:embed="rId4"/>
          <a:srcRect l="49087" t="35703" r="42843" b="58861"/>
          <a:stretch/>
        </p:blipFill>
        <p:spPr>
          <a:xfrm>
            <a:off x="3491881" y="0"/>
            <a:ext cx="1800200" cy="682143"/>
          </a:xfrm>
          <a:prstGeom prst="rect">
            <a:avLst/>
          </a:prstGeom>
        </p:spPr>
      </p:pic>
      <p:sp>
        <p:nvSpPr>
          <p:cNvPr id="8" name="Rectángulo 7"/>
          <p:cNvSpPr/>
          <p:nvPr/>
        </p:nvSpPr>
        <p:spPr>
          <a:xfrm>
            <a:off x="347792" y="4869160"/>
            <a:ext cx="8509248" cy="646331"/>
          </a:xfrm>
          <a:prstGeom prst="rect">
            <a:avLst/>
          </a:prstGeom>
        </p:spPr>
        <p:txBody>
          <a:bodyPr wrap="square">
            <a:spAutoFit/>
          </a:bodyPr>
          <a:lstStyle/>
          <a:p>
            <a:pPr algn="ctr"/>
            <a:r>
              <a:rPr lang="es-ES" b="1" dirty="0" smtClean="0">
                <a:solidFill>
                  <a:srgbClr val="FF0000"/>
                </a:solidFill>
                <a:latin typeface="Arial" panose="020B0604020202020204" pitchFamily="34" charset="0"/>
                <a:cs typeface="Arial" panose="020B0604020202020204" pitchFamily="34" charset="0"/>
              </a:rPr>
              <a:t> </a:t>
            </a:r>
            <a:r>
              <a:rPr lang="es-ES" b="1" dirty="0">
                <a:solidFill>
                  <a:srgbClr val="FF0000"/>
                </a:solidFill>
                <a:latin typeface="Arial" panose="020B0604020202020204" pitchFamily="34" charset="0"/>
                <a:cs typeface="Arial" panose="020B0604020202020204" pitchFamily="34" charset="0"/>
              </a:rPr>
              <a:t/>
            </a:r>
            <a:br>
              <a:rPr lang="es-ES" b="1" dirty="0">
                <a:solidFill>
                  <a:srgbClr val="FF0000"/>
                </a:solidFill>
                <a:latin typeface="Arial" panose="020B0604020202020204" pitchFamily="34" charset="0"/>
                <a:cs typeface="Arial" panose="020B0604020202020204" pitchFamily="34" charset="0"/>
              </a:rPr>
            </a:br>
            <a:endParaRPr lang="es-ES" dirty="0"/>
          </a:p>
        </p:txBody>
      </p:sp>
      <p:sp>
        <p:nvSpPr>
          <p:cNvPr id="3" name="Rectángulo 2"/>
          <p:cNvSpPr/>
          <p:nvPr/>
        </p:nvSpPr>
        <p:spPr>
          <a:xfrm>
            <a:off x="467544" y="920621"/>
            <a:ext cx="8389496" cy="892552"/>
          </a:xfrm>
          <a:prstGeom prst="rect">
            <a:avLst/>
          </a:prstGeom>
        </p:spPr>
        <p:txBody>
          <a:bodyPr wrap="square">
            <a:spAutoFit/>
          </a:bodyPr>
          <a:lstStyle/>
          <a:p>
            <a:pPr algn="just"/>
            <a:r>
              <a:rPr lang="es-ES" sz="1600" b="1" dirty="0" smtClean="0">
                <a:solidFill>
                  <a:srgbClr val="FF0000"/>
                </a:solidFill>
                <a:latin typeface="Arial" panose="020B0604020202020204" pitchFamily="34" charset="0"/>
                <a:cs typeface="Arial" panose="020B0604020202020204" pitchFamily="34" charset="0"/>
              </a:rPr>
              <a:t> </a:t>
            </a:r>
            <a:endParaRPr lang="es-ES" sz="1600" b="1" dirty="0">
              <a:solidFill>
                <a:srgbClr val="FF0000"/>
              </a:solidFill>
              <a:latin typeface="Arial" panose="020B0604020202020204" pitchFamily="34" charset="0"/>
              <a:cs typeface="Arial" panose="020B0604020202020204" pitchFamily="34" charset="0"/>
            </a:endParaRPr>
          </a:p>
          <a:p>
            <a:pPr algn="just"/>
            <a:r>
              <a:rPr lang="es-ES" b="1" dirty="0">
                <a:solidFill>
                  <a:srgbClr val="FF0000"/>
                </a:solidFill>
                <a:latin typeface="Arial" panose="020B0604020202020204" pitchFamily="34" charset="0"/>
                <a:cs typeface="Arial" panose="020B0604020202020204" pitchFamily="34" charset="0"/>
              </a:rPr>
              <a:t> </a:t>
            </a:r>
            <a:endParaRPr lang="es-ES" dirty="0">
              <a:latin typeface="Arial" panose="020B0604020202020204" pitchFamily="34" charset="0"/>
              <a:cs typeface="Arial" panose="020B0604020202020204" pitchFamily="34" charset="0"/>
            </a:endParaRPr>
          </a:p>
          <a:p>
            <a:pPr algn="just"/>
            <a:r>
              <a:rPr lang="es-ES" dirty="0" smtClean="0">
                <a:latin typeface="Arial" panose="020B0604020202020204" pitchFamily="34" charset="0"/>
                <a:cs typeface="Arial" panose="020B0604020202020204" pitchFamily="34" charset="0"/>
              </a:rPr>
              <a:t> </a:t>
            </a:r>
            <a:endParaRPr lang="es-ES" dirty="0">
              <a:latin typeface="Arial" panose="020B0604020202020204" pitchFamily="34" charset="0"/>
              <a:cs typeface="Arial" panose="020B0604020202020204" pitchFamily="34" charset="0"/>
            </a:endParaRPr>
          </a:p>
        </p:txBody>
      </p:sp>
      <p:sp>
        <p:nvSpPr>
          <p:cNvPr id="7" name="Rectángulo 6"/>
          <p:cNvSpPr/>
          <p:nvPr/>
        </p:nvSpPr>
        <p:spPr>
          <a:xfrm>
            <a:off x="0" y="706154"/>
            <a:ext cx="9144000" cy="6032421"/>
          </a:xfrm>
          <a:prstGeom prst="rect">
            <a:avLst/>
          </a:prstGeom>
        </p:spPr>
        <p:txBody>
          <a:bodyPr wrap="square">
            <a:spAutoFit/>
          </a:bodyPr>
          <a:lstStyle/>
          <a:p>
            <a:r>
              <a:rPr lang="es-ES" sz="1600" b="1" dirty="0" smtClean="0">
                <a:solidFill>
                  <a:srgbClr val="FF0000"/>
                </a:solidFill>
                <a:latin typeface="Arial" panose="020B0604020202020204" pitchFamily="34" charset="0"/>
                <a:cs typeface="Arial" panose="020B0604020202020204" pitchFamily="34" charset="0"/>
              </a:rPr>
              <a:t>4º	MOVIMIENTOS ENTRE REINO UNIDO Y LA UNIÓN EUROPEA (UE) PENDIENTES DE FINALIZACIÓN EL 31 DE DICIEMBRE DE 2020</a:t>
            </a:r>
          </a:p>
          <a:p>
            <a:pPr algn="ctr"/>
            <a:endParaRPr lang="es-ES" sz="2000" b="1" dirty="0" smtClean="0">
              <a:solidFill>
                <a:srgbClr val="FF0000"/>
              </a:solidFill>
              <a:latin typeface="Arial" panose="020B0604020202020204" pitchFamily="34" charset="0"/>
              <a:cs typeface="Arial" panose="020B0604020202020204" pitchFamily="34" charset="0"/>
            </a:endParaRPr>
          </a:p>
          <a:p>
            <a:pPr algn="just"/>
            <a:r>
              <a:rPr lang="es-ES" sz="1400" dirty="0" smtClean="0">
                <a:latin typeface="Arial" panose="020B0604020202020204" pitchFamily="34" charset="0"/>
                <a:cs typeface="Arial" panose="020B0604020202020204" pitchFamily="34" charset="0"/>
              </a:rPr>
              <a:t>-  Cualquier documento de circulación (e-AD) en régimen suspensivo, (SAAD -documento simplificado de acompañamiento-) para movimientos con impuesto devengado, emitido por el RU antes del final de este periodo será prueba válida del estatuto de la Unión de las mercancías cuyo circulación amparan. </a:t>
            </a:r>
          </a:p>
          <a:p>
            <a:pPr algn="just"/>
            <a:endParaRPr lang="es-ES" sz="1400" dirty="0">
              <a:latin typeface="Arial" panose="020B0604020202020204" pitchFamily="34" charset="0"/>
              <a:cs typeface="Arial" panose="020B0604020202020204" pitchFamily="34" charset="0"/>
            </a:endParaRPr>
          </a:p>
          <a:p>
            <a:pPr algn="just"/>
            <a:r>
              <a:rPr lang="es-ES" sz="1400" dirty="0" smtClean="0">
                <a:latin typeface="Arial" panose="020B0604020202020204" pitchFamily="34" charset="0"/>
                <a:cs typeface="Arial" panose="020B0604020202020204" pitchFamily="34" charset="0"/>
              </a:rPr>
              <a:t>-  Cualquier informe (recepción, exportación, destrucción de mercancías, </a:t>
            </a:r>
            <a:r>
              <a:rPr lang="es-ES" sz="1400" dirty="0" err="1" smtClean="0">
                <a:latin typeface="Arial" panose="020B0604020202020204" pitchFamily="34" charset="0"/>
                <a:cs typeface="Arial" panose="020B0604020202020204" pitchFamily="34" charset="0"/>
              </a:rPr>
              <a:t>etc</a:t>
            </a:r>
            <a:r>
              <a:rPr lang="es-ES" sz="1400" dirty="0" smtClean="0">
                <a:latin typeface="Arial" panose="020B0604020202020204" pitchFamily="34" charset="0"/>
                <a:cs typeface="Arial" panose="020B0604020202020204" pitchFamily="34" charset="0"/>
              </a:rPr>
              <a:t>) emitido por las autoridades británicas con </a:t>
            </a:r>
            <a:r>
              <a:rPr lang="es-ES" sz="1400" u="sng" dirty="0" smtClean="0">
                <a:solidFill>
                  <a:srgbClr val="FF0000"/>
                </a:solidFill>
                <a:latin typeface="Arial" panose="020B0604020202020204" pitchFamily="34" charset="0"/>
                <a:cs typeface="Arial" panose="020B0604020202020204" pitchFamily="34" charset="0"/>
              </a:rPr>
              <a:t>anterioridad al 31 de mayo de 2021</a:t>
            </a:r>
            <a:r>
              <a:rPr lang="es-ES" sz="1400" dirty="0" smtClean="0">
                <a:latin typeface="Arial" panose="020B0604020202020204" pitchFamily="34" charset="0"/>
                <a:cs typeface="Arial" panose="020B0604020202020204" pitchFamily="34" charset="0"/>
              </a:rPr>
              <a:t> serán pruebas válidas en la UE. </a:t>
            </a:r>
          </a:p>
          <a:p>
            <a:pPr algn="just"/>
            <a:endParaRPr lang="es-ES" sz="1400" dirty="0">
              <a:latin typeface="Arial" panose="020B0604020202020204" pitchFamily="34" charset="0"/>
              <a:cs typeface="Arial" panose="020B0604020202020204" pitchFamily="34" charset="0"/>
            </a:endParaRPr>
          </a:p>
          <a:p>
            <a:pPr marL="342900" indent="-342900" algn="just">
              <a:buFontTx/>
              <a:buChar char="-"/>
            </a:pPr>
            <a:r>
              <a:rPr lang="es-ES" sz="1400" dirty="0" smtClean="0">
                <a:latin typeface="Arial" panose="020B0604020202020204" pitchFamily="34" charset="0"/>
                <a:cs typeface="Arial" panose="020B0604020202020204" pitchFamily="34" charset="0"/>
              </a:rPr>
              <a:t>Todos los listados de II.EE (operadores, productos, </a:t>
            </a:r>
            <a:r>
              <a:rPr lang="es-ES" sz="1400" dirty="0" err="1" smtClean="0">
                <a:latin typeface="Arial" panose="020B0604020202020204" pitchFamily="34" charset="0"/>
                <a:cs typeface="Arial" panose="020B0604020202020204" pitchFamily="34" charset="0"/>
              </a:rPr>
              <a:t>etc</a:t>
            </a:r>
            <a:r>
              <a:rPr lang="es-ES" sz="1400" dirty="0" smtClean="0">
                <a:latin typeface="Arial" panose="020B0604020202020204" pitchFamily="34" charset="0"/>
                <a:cs typeface="Arial" panose="020B0604020202020204" pitchFamily="34" charset="0"/>
              </a:rPr>
              <a:t>) actuales serán mantenidos por las autoridades británicas hasta el 31 de mayo de 2021.</a:t>
            </a:r>
          </a:p>
          <a:p>
            <a:pPr algn="just"/>
            <a:endParaRPr lang="es-ES" sz="1400" dirty="0" smtClean="0">
              <a:latin typeface="Arial" panose="020B0604020202020204" pitchFamily="34" charset="0"/>
              <a:cs typeface="Arial" panose="020B0604020202020204" pitchFamily="34" charset="0"/>
            </a:endParaRPr>
          </a:p>
          <a:p>
            <a:pPr algn="just"/>
            <a:r>
              <a:rPr lang="es-ES" sz="1400" b="1" dirty="0">
                <a:solidFill>
                  <a:srgbClr val="FF0000"/>
                </a:solidFill>
                <a:latin typeface="Arial" panose="020B0604020202020204" pitchFamily="34" charset="0"/>
                <a:cs typeface="Arial" panose="020B0604020202020204" pitchFamily="34" charset="0"/>
              </a:rPr>
              <a:t>IMPORTANTE: </a:t>
            </a:r>
            <a:r>
              <a:rPr lang="es-ES" sz="1400" b="1" dirty="0">
                <a:latin typeface="Arial" panose="020B0604020202020204" pitchFamily="34" charset="0"/>
                <a:cs typeface="Arial" panose="020B0604020202020204" pitchFamily="34" charset="0"/>
              </a:rPr>
              <a:t>Todos los movimientos pendientes el 31 de diciembre de 2020 y que no estén finalizados el 31 de mayo de 2021, deberán tener en cuenta: </a:t>
            </a:r>
            <a:endParaRPr lang="es-ES" sz="1400" b="1" dirty="0" smtClean="0">
              <a:latin typeface="Arial" panose="020B0604020202020204" pitchFamily="34" charset="0"/>
              <a:cs typeface="Arial" panose="020B0604020202020204" pitchFamily="34" charset="0"/>
            </a:endParaRPr>
          </a:p>
          <a:p>
            <a:pPr algn="just"/>
            <a:endParaRPr lang="es-ES" sz="1400" b="1" dirty="0">
              <a:latin typeface="Arial" panose="020B0604020202020204" pitchFamily="34" charset="0"/>
              <a:cs typeface="Arial" panose="020B0604020202020204" pitchFamily="34" charset="0"/>
            </a:endParaRPr>
          </a:p>
          <a:p>
            <a:pPr marL="342900" indent="-342900" algn="just">
              <a:buAutoNum type="alphaLcParenR"/>
            </a:pPr>
            <a:r>
              <a:rPr lang="es-ES" sz="1400" dirty="0">
                <a:latin typeface="Arial" panose="020B0604020202020204" pitchFamily="34" charset="0"/>
                <a:cs typeface="Arial" panose="020B0604020202020204" pitchFamily="34" charset="0"/>
              </a:rPr>
              <a:t>Serán considerados como importaciones o exportaciones. </a:t>
            </a:r>
          </a:p>
          <a:p>
            <a:pPr marL="342900" indent="-342900" algn="just">
              <a:buAutoNum type="alphaLcParenR"/>
            </a:pPr>
            <a:r>
              <a:rPr lang="es-ES" sz="1400" dirty="0">
                <a:latin typeface="Arial" panose="020B0604020202020204" pitchFamily="34" charset="0"/>
                <a:cs typeface="Arial" panose="020B0604020202020204" pitchFamily="34" charset="0"/>
              </a:rPr>
              <a:t>Ningún documento de circulación, será prueba válida del estatuto de la UE de las mercancías en las importaciones. </a:t>
            </a:r>
          </a:p>
          <a:p>
            <a:pPr marL="342900" indent="-342900" algn="just">
              <a:buAutoNum type="alphaLcParenR"/>
            </a:pPr>
            <a:r>
              <a:rPr lang="es-ES" sz="1400" dirty="0">
                <a:latin typeface="Arial" panose="020B0604020202020204" pitchFamily="34" charset="0"/>
                <a:cs typeface="Arial" panose="020B0604020202020204" pitchFamily="34" charset="0"/>
              </a:rPr>
              <a:t>Todos los informes (recepción, exportación, destrucción de mercancías, o cualquier otro) emitidos por las autoridades británicas con posterioridad al 31 de mayo de 2021, no serán considerados válidos en la UE. </a:t>
            </a:r>
          </a:p>
          <a:p>
            <a:pPr marL="342900" indent="-342900" algn="just">
              <a:buAutoNum type="alphaLcParenR"/>
            </a:pPr>
            <a:r>
              <a:rPr lang="es-ES" sz="1400" dirty="0">
                <a:latin typeface="Arial" panose="020B0604020202020204" pitchFamily="34" charset="0"/>
                <a:cs typeface="Arial" panose="020B0604020202020204" pitchFamily="34" charset="0"/>
              </a:rPr>
              <a:t>No habrá conexión del RU con las aplicaciones informáticas UE</a:t>
            </a:r>
            <a:r>
              <a:rPr lang="es-ES" sz="1400" dirty="0" smtClean="0">
                <a:latin typeface="Arial" panose="020B0604020202020204" pitchFamily="34" charset="0"/>
                <a:cs typeface="Arial" panose="020B0604020202020204" pitchFamily="34" charset="0"/>
              </a:rPr>
              <a:t>.</a:t>
            </a:r>
          </a:p>
          <a:p>
            <a:pPr marL="342900" indent="-342900" algn="just">
              <a:buAutoNum type="alphaLcParenR"/>
            </a:pPr>
            <a:r>
              <a:rPr lang="es-ES" sz="1400" dirty="0" smtClean="0">
                <a:latin typeface="Arial" panose="020B0604020202020204" pitchFamily="34" charset="0"/>
                <a:cs typeface="Arial" panose="020B0604020202020204" pitchFamily="34" charset="0"/>
              </a:rPr>
              <a:t>Reino </a:t>
            </a:r>
            <a:r>
              <a:rPr lang="es-ES" sz="1400" dirty="0">
                <a:latin typeface="Arial" panose="020B0604020202020204" pitchFamily="34" charset="0"/>
                <a:cs typeface="Arial" panose="020B0604020202020204" pitchFamily="34" charset="0"/>
              </a:rPr>
              <a:t>Unido </a:t>
            </a:r>
            <a:r>
              <a:rPr lang="es-ES" sz="1400" dirty="0" smtClean="0">
                <a:latin typeface="Arial" panose="020B0604020202020204" pitchFamily="34" charset="0"/>
                <a:cs typeface="Arial" panose="020B0604020202020204" pitchFamily="34" charset="0"/>
              </a:rPr>
              <a:t>dará </a:t>
            </a:r>
            <a:r>
              <a:rPr lang="es-ES" sz="1400" dirty="0">
                <a:latin typeface="Arial" panose="020B0604020202020204" pitchFamily="34" charset="0"/>
                <a:cs typeface="Arial" panose="020B0604020202020204" pitchFamily="34" charset="0"/>
              </a:rPr>
              <a:t>acceso a los sistemas EMCS y SEED hasta el 31 de mayo de 2021, únicamente para cumplir con lo estipulado en cuanto al cierre de documentos de acompañamiento pendientes.</a:t>
            </a:r>
          </a:p>
          <a:p>
            <a:endParaRPr lang="es-ES" sz="2000" b="1" dirty="0">
              <a:solidFill>
                <a:srgbClr val="FF0000"/>
              </a:solidFill>
              <a:latin typeface="Arial" panose="020B0604020202020204" pitchFamily="34" charset="0"/>
              <a:cs typeface="Arial" panose="020B0604020202020204" pitchFamily="34" charset="0"/>
            </a:endParaRPr>
          </a:p>
          <a:p>
            <a:pPr algn="ctr"/>
            <a:endParaRPr lang="es-ES" sz="20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8201042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5" name="Imagen 4"/>
          <p:cNvPicPr>
            <a:picLocks noChangeAspect="1"/>
          </p:cNvPicPr>
          <p:nvPr/>
        </p:nvPicPr>
        <p:blipFill rotWithShape="1">
          <a:blip r:embed="rId5"/>
          <a:srcRect l="49087" t="35703" r="42843" b="58861"/>
          <a:stretch/>
        </p:blipFill>
        <p:spPr>
          <a:xfrm>
            <a:off x="3491881" y="0"/>
            <a:ext cx="1800200" cy="682143"/>
          </a:xfrm>
          <a:prstGeom prst="rect">
            <a:avLst/>
          </a:prstGeom>
        </p:spPr>
      </p:pic>
      <p:sp>
        <p:nvSpPr>
          <p:cNvPr id="7" name="Subtítulo 2"/>
          <p:cNvSpPr txBox="1">
            <a:spLocks/>
          </p:cNvSpPr>
          <p:nvPr/>
        </p:nvSpPr>
        <p:spPr>
          <a:xfrm>
            <a:off x="179512" y="836712"/>
            <a:ext cx="8856983" cy="5271864"/>
          </a:xfrm>
          <a:prstGeom prst="rect">
            <a:avLst/>
          </a:prstGeom>
        </p:spPr>
        <p:txBody>
          <a:bodyPr anchor="t" anchorCtr="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endParaRPr lang="es-ES" sz="6400" b="1" u="sng" dirty="0">
              <a:solidFill>
                <a:srgbClr val="FF0000"/>
              </a:solidFill>
              <a:latin typeface="Arial" panose="020B0604020202020204" pitchFamily="34" charset="0"/>
              <a:cs typeface="Arial" panose="020B0604020202020204" pitchFamily="34" charset="0"/>
            </a:endParaRPr>
          </a:p>
          <a:p>
            <a:pPr marL="0" indent="0" algn="just">
              <a:buNone/>
            </a:pPr>
            <a:r>
              <a:rPr lang="es-ES" sz="11200" b="1" dirty="0" smtClean="0">
                <a:solidFill>
                  <a:srgbClr val="FF0000"/>
                </a:solidFill>
                <a:latin typeface="Arial" panose="020B0604020202020204" pitchFamily="34" charset="0"/>
                <a:cs typeface="Arial" panose="020B0604020202020204" pitchFamily="34" charset="0"/>
              </a:rPr>
              <a:t>        </a:t>
            </a:r>
            <a:endParaRPr lang="es-ES" sz="6400" i="1" dirty="0" smtClean="0">
              <a:latin typeface="Arial" panose="020B0604020202020204" pitchFamily="34" charset="0"/>
              <a:cs typeface="Arial" panose="020B0604020202020204" pitchFamily="34" charset="0"/>
            </a:endParaRPr>
          </a:p>
          <a:p>
            <a:pPr marL="0" indent="0" algn="just">
              <a:buNone/>
            </a:pPr>
            <a:endParaRPr lang="es-ES" sz="6400" b="1" dirty="0" smtClean="0">
              <a:solidFill>
                <a:srgbClr val="FF0000"/>
              </a:solidFill>
              <a:latin typeface="Arial" panose="020B0604020202020204" pitchFamily="34" charset="0"/>
              <a:cs typeface="Arial" panose="020B0604020202020204" pitchFamily="34" charset="0"/>
            </a:endParaRPr>
          </a:p>
          <a:p>
            <a:pPr algn="just"/>
            <a:endParaRPr lang="es-ES" sz="5600" dirty="0" smtClean="0">
              <a:latin typeface="Arial" panose="020B0604020202020204" pitchFamily="34" charset="0"/>
              <a:cs typeface="Arial" panose="020B0604020202020204" pitchFamily="34" charset="0"/>
            </a:endParaRPr>
          </a:p>
          <a:p>
            <a:pPr algn="just"/>
            <a:endParaRPr lang="es-ES" sz="5600" dirty="0" smtClean="0"/>
          </a:p>
          <a:p>
            <a:pPr algn="just"/>
            <a:endParaRPr lang="es-ES" dirty="0"/>
          </a:p>
        </p:txBody>
      </p:sp>
      <p:sp>
        <p:nvSpPr>
          <p:cNvPr id="2" name="Rectángulo 1"/>
          <p:cNvSpPr/>
          <p:nvPr/>
        </p:nvSpPr>
        <p:spPr>
          <a:xfrm>
            <a:off x="720080" y="836712"/>
            <a:ext cx="8172399" cy="523220"/>
          </a:xfrm>
          <a:prstGeom prst="rect">
            <a:avLst/>
          </a:prstGeom>
        </p:spPr>
        <p:txBody>
          <a:bodyPr wrap="square">
            <a:spAutoFit/>
          </a:bodyPr>
          <a:lstStyle/>
          <a:p>
            <a:endParaRPr lang="es-ES" sz="1400" dirty="0">
              <a:solidFill>
                <a:srgbClr val="000000"/>
              </a:solidFill>
              <a:latin typeface="Times New Roman" panose="02020603050405020304" pitchFamily="18" charset="0"/>
            </a:endParaRPr>
          </a:p>
          <a:p>
            <a:r>
              <a:rPr lang="es-ES" sz="1400" dirty="0">
                <a:solidFill>
                  <a:srgbClr val="000000"/>
                </a:solidFill>
                <a:latin typeface="Times New Roman" panose="02020603050405020304" pitchFamily="18" charset="0"/>
              </a:rPr>
              <a:t> </a:t>
            </a:r>
            <a:r>
              <a:rPr lang="es-ES" sz="1200" dirty="0" smtClean="0">
                <a:solidFill>
                  <a:srgbClr val="000000"/>
                </a:solidFill>
                <a:latin typeface="Times New Roman" panose="02020603050405020304" pitchFamily="18" charset="0"/>
              </a:rPr>
              <a:t> </a:t>
            </a:r>
            <a:endParaRPr lang="es-ES" sz="1200" dirty="0"/>
          </a:p>
        </p:txBody>
      </p:sp>
      <p:sp>
        <p:nvSpPr>
          <p:cNvPr id="3" name="Rectángulo 2"/>
          <p:cNvSpPr/>
          <p:nvPr/>
        </p:nvSpPr>
        <p:spPr>
          <a:xfrm>
            <a:off x="0" y="721275"/>
            <a:ext cx="9036496" cy="4185761"/>
          </a:xfrm>
          <a:prstGeom prst="rect">
            <a:avLst/>
          </a:prstGeom>
        </p:spPr>
        <p:txBody>
          <a:bodyPr wrap="square">
            <a:spAutoFit/>
          </a:bodyPr>
          <a:lstStyle/>
          <a:p>
            <a:pPr algn="just"/>
            <a:r>
              <a:rPr lang="es-ES" sz="1400" b="1" dirty="0" smtClean="0">
                <a:solidFill>
                  <a:srgbClr val="000000"/>
                </a:solidFill>
                <a:latin typeface="Arial" panose="020B0604020202020204" pitchFamily="34" charset="0"/>
                <a:cs typeface="Arial" panose="020B0604020202020204" pitchFamily="34" charset="0"/>
              </a:rPr>
              <a:t>«</a:t>
            </a:r>
            <a:r>
              <a:rPr lang="es-ES" sz="1400" b="1" dirty="0" smtClean="0">
                <a:solidFill>
                  <a:srgbClr val="FF0000"/>
                </a:solidFill>
                <a:latin typeface="Arial" panose="020B0604020202020204" pitchFamily="34" charset="0"/>
                <a:cs typeface="Arial" panose="020B0604020202020204" pitchFamily="34" charset="0"/>
              </a:rPr>
              <a:t>MOVIMIENTO EN CURSO</a:t>
            </a:r>
            <a:r>
              <a:rPr lang="es-ES" sz="1400" b="1" dirty="0" smtClean="0">
                <a:solidFill>
                  <a:srgbClr val="000000"/>
                </a:solidFill>
                <a:latin typeface="Arial" panose="020B0604020202020204" pitchFamily="34" charset="0"/>
                <a:cs typeface="Arial" panose="020B0604020202020204" pitchFamily="34" charset="0"/>
              </a:rPr>
              <a:t>» </a:t>
            </a:r>
            <a:r>
              <a:rPr lang="es-ES" sz="1400" dirty="0" smtClean="0">
                <a:solidFill>
                  <a:srgbClr val="000000"/>
                </a:solidFill>
                <a:latin typeface="Arial" panose="020B0604020202020204" pitchFamily="34" charset="0"/>
                <a:cs typeface="Arial" panose="020B0604020202020204" pitchFamily="34" charset="0"/>
              </a:rPr>
              <a:t>se entenderá un movimiento </a:t>
            </a:r>
            <a:r>
              <a:rPr lang="es-ES" sz="1400" dirty="0">
                <a:solidFill>
                  <a:srgbClr val="000000"/>
                </a:solidFill>
                <a:latin typeface="Arial" panose="020B0604020202020204" pitchFamily="34" charset="0"/>
                <a:cs typeface="Arial" panose="020B0604020202020204" pitchFamily="34" charset="0"/>
              </a:rPr>
              <a:t>transfronterizo dentro de la UE de productos sujetos a impuestos especiales que haya comenzado, pero no haya concluido, antes </a:t>
            </a:r>
            <a:r>
              <a:rPr lang="es-ES" sz="1400" dirty="0" smtClean="0">
                <a:solidFill>
                  <a:srgbClr val="000000"/>
                </a:solidFill>
                <a:latin typeface="Arial" panose="020B0604020202020204" pitchFamily="34" charset="0"/>
                <a:cs typeface="Arial" panose="020B0604020202020204" pitchFamily="34" charset="0"/>
              </a:rPr>
              <a:t>del 31/12/2020. </a:t>
            </a:r>
            <a:endParaRPr lang="es-ES" sz="1400" dirty="0" smtClean="0">
              <a:solidFill>
                <a:srgbClr val="000000"/>
              </a:solidFill>
              <a:latin typeface="Arial" panose="020B0604020202020204" pitchFamily="34" charset="0"/>
              <a:cs typeface="Arial" panose="020B0604020202020204" pitchFamily="34" charset="0"/>
            </a:endParaRPr>
          </a:p>
          <a:p>
            <a:pPr algn="just"/>
            <a:endParaRPr lang="es-ES" sz="1400" dirty="0">
              <a:latin typeface="Arial" panose="020B0604020202020204" pitchFamily="34" charset="0"/>
              <a:cs typeface="Arial" panose="020B0604020202020204" pitchFamily="34" charset="0"/>
            </a:endParaRPr>
          </a:p>
          <a:p>
            <a:pPr algn="just"/>
            <a:r>
              <a:rPr lang="es-ES" sz="1400" dirty="0" smtClean="0">
                <a:latin typeface="Arial" panose="020B0604020202020204" pitchFamily="34" charset="0"/>
                <a:cs typeface="Arial" panose="020B0604020202020204" pitchFamily="34" charset="0"/>
              </a:rPr>
              <a:t>A </a:t>
            </a:r>
            <a:r>
              <a:rPr lang="es-ES" sz="1400" dirty="0">
                <a:latin typeface="Arial" panose="020B0604020202020204" pitchFamily="34" charset="0"/>
                <a:cs typeface="Arial" panose="020B0604020202020204" pitchFamily="34" charset="0"/>
              </a:rPr>
              <a:t>partir de la fecha de retirada: </a:t>
            </a:r>
            <a:endParaRPr lang="es-ES" sz="1400" dirty="0" smtClean="0">
              <a:latin typeface="Arial" panose="020B0604020202020204" pitchFamily="34" charset="0"/>
              <a:cs typeface="Arial" panose="020B0604020202020204" pitchFamily="34" charset="0"/>
            </a:endParaRPr>
          </a:p>
          <a:p>
            <a:pPr algn="just"/>
            <a:endParaRPr lang="es-ES" sz="1400" dirty="0">
              <a:latin typeface="Arial" panose="020B0604020202020204" pitchFamily="34" charset="0"/>
              <a:cs typeface="Arial" panose="020B0604020202020204" pitchFamily="34" charset="0"/>
            </a:endParaRPr>
          </a:p>
          <a:p>
            <a:pPr marL="285750" indent="-285750" algn="just">
              <a:buFont typeface="Wingdings" panose="05000000000000000000" pitchFamily="2" charset="2"/>
              <a:buChar char="ü"/>
            </a:pPr>
            <a:r>
              <a:rPr lang="es-ES" sz="1400" b="1" u="sng" dirty="0" smtClean="0">
                <a:solidFill>
                  <a:srgbClr val="FF0000"/>
                </a:solidFill>
                <a:latin typeface="Arial" panose="020B0604020202020204" pitchFamily="34" charset="0"/>
                <a:cs typeface="Arial" panose="020B0604020202020204" pitchFamily="34" charset="0"/>
              </a:rPr>
              <a:t>No </a:t>
            </a:r>
            <a:r>
              <a:rPr lang="es-ES" sz="1400" b="1" u="sng" dirty="0">
                <a:solidFill>
                  <a:srgbClr val="FF0000"/>
                </a:solidFill>
                <a:latin typeface="Arial" panose="020B0604020202020204" pitchFamily="34" charset="0"/>
                <a:cs typeface="Arial" panose="020B0604020202020204" pitchFamily="34" charset="0"/>
              </a:rPr>
              <a:t>podrá iniciarse ningún nuevo movimiento </a:t>
            </a:r>
            <a:r>
              <a:rPr lang="es-ES" sz="1400" dirty="0">
                <a:latin typeface="Arial" panose="020B0604020202020204" pitchFamily="34" charset="0"/>
                <a:cs typeface="Arial" panose="020B0604020202020204" pitchFamily="34" charset="0"/>
              </a:rPr>
              <a:t>dentro de la UE de productos sujetos a impuestos especiales hacia o desde el Reino Unido; como resultado de ello, no se podrá asignar ningún nuevo e-AD o SAAD para tales movimientos. </a:t>
            </a:r>
            <a:endParaRPr lang="es-ES" sz="1400" dirty="0" smtClean="0">
              <a:latin typeface="Arial" panose="020B0604020202020204" pitchFamily="34" charset="0"/>
              <a:cs typeface="Arial" panose="020B0604020202020204" pitchFamily="34" charset="0"/>
            </a:endParaRPr>
          </a:p>
          <a:p>
            <a:pPr marL="285750" indent="-285750" algn="just">
              <a:buFont typeface="Wingdings" panose="05000000000000000000" pitchFamily="2" charset="2"/>
              <a:buChar char="ü"/>
            </a:pPr>
            <a:endParaRPr lang="es-ES" sz="1400" dirty="0">
              <a:latin typeface="Arial" panose="020B0604020202020204" pitchFamily="34" charset="0"/>
              <a:cs typeface="Arial" panose="020B0604020202020204" pitchFamily="34" charset="0"/>
            </a:endParaRPr>
          </a:p>
          <a:p>
            <a:pPr marL="285750" indent="-285750" algn="just">
              <a:buFont typeface="Wingdings" panose="05000000000000000000" pitchFamily="2" charset="2"/>
              <a:buChar char="ü"/>
            </a:pPr>
            <a:r>
              <a:rPr lang="es-ES" sz="1400" dirty="0" smtClean="0">
                <a:solidFill>
                  <a:srgbClr val="FF0000"/>
                </a:solidFill>
                <a:latin typeface="Arial" panose="020B0604020202020204" pitchFamily="34" charset="0"/>
                <a:cs typeface="Arial" panose="020B0604020202020204" pitchFamily="34" charset="0"/>
              </a:rPr>
              <a:t>Todo </a:t>
            </a:r>
            <a:r>
              <a:rPr lang="es-ES" sz="1400" dirty="0">
                <a:solidFill>
                  <a:srgbClr val="FF0000"/>
                </a:solidFill>
                <a:latin typeface="Arial" panose="020B0604020202020204" pitchFamily="34" charset="0"/>
                <a:cs typeface="Arial" panose="020B0604020202020204" pitchFamily="34" charset="0"/>
              </a:rPr>
              <a:t>movimiento en curso </a:t>
            </a:r>
            <a:r>
              <a:rPr lang="es-ES" sz="1400" dirty="0">
                <a:latin typeface="Arial" panose="020B0604020202020204" pitchFamily="34" charset="0"/>
                <a:cs typeface="Arial" panose="020B0604020202020204" pitchFamily="34" charset="0"/>
              </a:rPr>
              <a:t>de productos sujetos a impuestos especiales desde o hacia el Reino Unido </a:t>
            </a:r>
            <a:r>
              <a:rPr lang="es-ES" sz="1400" b="1" dirty="0">
                <a:solidFill>
                  <a:srgbClr val="FF0000"/>
                </a:solidFill>
                <a:latin typeface="Arial" panose="020B0604020202020204" pitchFamily="34" charset="0"/>
                <a:cs typeface="Arial" panose="020B0604020202020204" pitchFamily="34" charset="0"/>
              </a:rPr>
              <a:t>se considerará un movimiento desde o hacia un tercer país</a:t>
            </a:r>
            <a:r>
              <a:rPr lang="es-ES" sz="1400" b="1" dirty="0">
                <a:latin typeface="Arial" panose="020B0604020202020204" pitchFamily="34" charset="0"/>
                <a:cs typeface="Arial" panose="020B0604020202020204" pitchFamily="34" charset="0"/>
              </a:rPr>
              <a:t>, </a:t>
            </a:r>
            <a:r>
              <a:rPr lang="es-ES" sz="1400" dirty="0">
                <a:latin typeface="Arial" panose="020B0604020202020204" pitchFamily="34" charset="0"/>
                <a:cs typeface="Arial" panose="020B0604020202020204" pitchFamily="34" charset="0"/>
              </a:rPr>
              <a:t>con todas las consecuencias que de ello se deriven (por ejemplo, estatuto de mercancías no pertenecientes a la Unión, regímenes aduaneros aplicables, cobro de los impuestos especiales o incautación de los productos en caso de </a:t>
            </a:r>
            <a:r>
              <a:rPr lang="es-ES" sz="1400" dirty="0" smtClean="0">
                <a:latin typeface="Arial" panose="020B0604020202020204" pitchFamily="34" charset="0"/>
                <a:cs typeface="Arial" panose="020B0604020202020204" pitchFamily="34" charset="0"/>
              </a:rPr>
              <a:t>incumplimiento, </a:t>
            </a:r>
            <a:r>
              <a:rPr lang="es-ES" sz="1400" dirty="0" err="1" smtClean="0">
                <a:latin typeface="Arial" panose="020B0604020202020204" pitchFamily="34" charset="0"/>
                <a:cs typeface="Arial" panose="020B0604020202020204" pitchFamily="34" charset="0"/>
              </a:rPr>
              <a:t>etc</a:t>
            </a:r>
            <a:r>
              <a:rPr lang="es-ES" sz="1400" dirty="0" smtClean="0">
                <a:latin typeface="Arial" panose="020B0604020202020204" pitchFamily="34" charset="0"/>
                <a:cs typeface="Arial" panose="020B0604020202020204" pitchFamily="34" charset="0"/>
              </a:rPr>
              <a:t>). </a:t>
            </a:r>
          </a:p>
          <a:p>
            <a:pPr marL="285750" indent="-285750" algn="just">
              <a:buFont typeface="Wingdings" panose="05000000000000000000" pitchFamily="2" charset="2"/>
              <a:buChar char="ü"/>
            </a:pPr>
            <a:endParaRPr lang="es-ES" sz="1400" dirty="0">
              <a:latin typeface="Arial" panose="020B0604020202020204" pitchFamily="34" charset="0"/>
              <a:cs typeface="Arial" panose="020B0604020202020204" pitchFamily="34" charset="0"/>
            </a:endParaRPr>
          </a:p>
          <a:p>
            <a:pPr marL="285750" indent="-285750" algn="just">
              <a:buFont typeface="Wingdings" panose="05000000000000000000" pitchFamily="2" charset="2"/>
              <a:buChar char="ü"/>
            </a:pPr>
            <a:endParaRPr lang="es-ES" sz="1400" dirty="0">
              <a:latin typeface="Arial" panose="020B0604020202020204" pitchFamily="34" charset="0"/>
              <a:cs typeface="Arial" panose="020B0604020202020204" pitchFamily="34" charset="0"/>
            </a:endParaRPr>
          </a:p>
          <a:p>
            <a:pPr marL="285750" indent="-285750" algn="just">
              <a:buFont typeface="Wingdings" panose="05000000000000000000" pitchFamily="2" charset="2"/>
              <a:buChar char="ü"/>
            </a:pPr>
            <a:r>
              <a:rPr lang="es-ES" sz="1400" dirty="0" smtClean="0">
                <a:latin typeface="Arial" panose="020B0604020202020204" pitchFamily="34" charset="0"/>
                <a:cs typeface="Arial" panose="020B0604020202020204" pitchFamily="34" charset="0"/>
              </a:rPr>
              <a:t>Por </a:t>
            </a:r>
            <a:r>
              <a:rPr lang="es-ES" sz="1400" dirty="0">
                <a:latin typeface="Arial" panose="020B0604020202020204" pitchFamily="34" charset="0"/>
                <a:cs typeface="Arial" panose="020B0604020202020204" pitchFamily="34" charset="0"/>
              </a:rPr>
              <a:t>otra parte, </a:t>
            </a:r>
            <a:r>
              <a:rPr lang="es-ES" sz="1400" dirty="0">
                <a:solidFill>
                  <a:srgbClr val="FF0000"/>
                </a:solidFill>
                <a:latin typeface="Arial" panose="020B0604020202020204" pitchFamily="34" charset="0"/>
                <a:cs typeface="Arial" panose="020B0604020202020204" pitchFamily="34" charset="0"/>
              </a:rPr>
              <a:t>si los productos sujetos a impuestos especiales llegan a su destino antes de la fecha de retirada,</a:t>
            </a:r>
            <a:r>
              <a:rPr lang="es-ES" sz="1400" dirty="0">
                <a:latin typeface="Arial" panose="020B0604020202020204" pitchFamily="34" charset="0"/>
                <a:cs typeface="Arial" panose="020B0604020202020204" pitchFamily="34" charset="0"/>
              </a:rPr>
              <a:t> los operadores económicos deberán presentar la </a:t>
            </a:r>
            <a:r>
              <a:rPr lang="es-ES" sz="1400" u="sng" dirty="0">
                <a:latin typeface="Arial" panose="020B0604020202020204" pitchFamily="34" charset="0"/>
                <a:cs typeface="Arial" panose="020B0604020202020204" pitchFamily="34" charset="0"/>
              </a:rPr>
              <a:t>notificación de recepción </a:t>
            </a:r>
            <a:r>
              <a:rPr lang="es-ES" sz="1400" dirty="0" smtClean="0">
                <a:latin typeface="Arial" panose="020B0604020202020204" pitchFamily="34" charset="0"/>
                <a:cs typeface="Arial" panose="020B0604020202020204" pitchFamily="34" charset="0"/>
              </a:rPr>
              <a:t>tan </a:t>
            </a:r>
            <a:r>
              <a:rPr lang="es-ES" sz="1400" dirty="0">
                <a:latin typeface="Arial" panose="020B0604020202020204" pitchFamily="34" charset="0"/>
                <a:cs typeface="Arial" panose="020B0604020202020204" pitchFamily="34" charset="0"/>
              </a:rPr>
              <a:t>pronto como sea posible, para garantizar que el movimiento sujeto a impuestos especiales se complete también antes de la fecha de retirada. </a:t>
            </a:r>
          </a:p>
        </p:txBody>
      </p:sp>
    </p:spTree>
    <p:extLst>
      <p:ext uri="{BB962C8B-B14F-4D97-AF65-F5344CB8AC3E}">
        <p14:creationId xmlns:p14="http://schemas.microsoft.com/office/powerpoint/2010/main" val="337812327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5" name="Text Box 1028"/>
          <p:cNvSpPr txBox="1">
            <a:spLocks noChangeArrowheads="1"/>
          </p:cNvSpPr>
          <p:nvPr/>
        </p:nvSpPr>
        <p:spPr bwMode="auto">
          <a:xfrm>
            <a:off x="609600" y="6580584"/>
            <a:ext cx="8077200" cy="304800"/>
          </a:xfrm>
          <a:prstGeom prst="rect">
            <a:avLst/>
          </a:prstGeom>
          <a:noFill/>
          <a:ln w="9525">
            <a:noFill/>
            <a:miter lim="800000"/>
            <a:headEnd/>
            <a:tailEnd/>
          </a:ln>
        </p:spPr>
        <p:txBody>
          <a:bodyPr>
            <a:spAutoFit/>
          </a:bodyPr>
          <a:lstStyle/>
          <a:p>
            <a:pPr algn="ctr" eaLnBrk="0" hangingPunct="0"/>
            <a:r>
              <a:rPr lang="es-ES" sz="1400" i="1" dirty="0" smtClean="0">
                <a:solidFill>
                  <a:srgbClr val="004D9D"/>
                </a:solidFill>
                <a:latin typeface="Arial" charset="0"/>
              </a:rPr>
              <a:t>Departamento de Aduanas e Impuestos Especiales</a:t>
            </a:r>
            <a:endParaRPr lang="es-ES" sz="1400" i="1" dirty="0">
              <a:solidFill>
                <a:srgbClr val="004D9D"/>
              </a:solidFill>
              <a:latin typeface="Arial" charset="0"/>
            </a:endParaRPr>
          </a:p>
        </p:txBody>
      </p:sp>
      <p:pic>
        <p:nvPicPr>
          <p:cNvPr id="6" name="Imagen 5"/>
          <p:cNvPicPr>
            <a:picLocks noChangeAspect="1"/>
          </p:cNvPicPr>
          <p:nvPr/>
        </p:nvPicPr>
        <p:blipFill rotWithShape="1">
          <a:blip r:embed="rId5"/>
          <a:srcRect l="49087" t="35703" r="42843" b="58861"/>
          <a:stretch/>
        </p:blipFill>
        <p:spPr>
          <a:xfrm>
            <a:off x="3491881" y="0"/>
            <a:ext cx="1800200" cy="682143"/>
          </a:xfrm>
          <a:prstGeom prst="rect">
            <a:avLst/>
          </a:prstGeom>
        </p:spPr>
      </p:pic>
      <p:graphicFrame>
        <p:nvGraphicFramePr>
          <p:cNvPr id="7" name="Tabla 6"/>
          <p:cNvGraphicFramePr>
            <a:graphicFrameLocks noGrp="1"/>
          </p:cNvGraphicFramePr>
          <p:nvPr>
            <p:extLst>
              <p:ext uri="{D42A27DB-BD31-4B8C-83A1-F6EECF244321}">
                <p14:modId xmlns:p14="http://schemas.microsoft.com/office/powerpoint/2010/main" val="4041297783"/>
              </p:ext>
            </p:extLst>
          </p:nvPr>
        </p:nvGraphicFramePr>
        <p:xfrm>
          <a:off x="0" y="692697"/>
          <a:ext cx="9144000" cy="5790633"/>
        </p:xfrm>
        <a:graphic>
          <a:graphicData uri="http://schemas.openxmlformats.org/drawingml/2006/table">
            <a:tbl>
              <a:tblPr firstRow="1" bandRow="1">
                <a:tableStyleId>{7DF18680-E054-41AD-8BC1-D1AEF772440D}</a:tableStyleId>
              </a:tblPr>
              <a:tblGrid>
                <a:gridCol w="2311853">
                  <a:extLst>
                    <a:ext uri="{9D8B030D-6E8A-4147-A177-3AD203B41FA5}">
                      <a16:colId xmlns:a16="http://schemas.microsoft.com/office/drawing/2014/main" val="346043031"/>
                    </a:ext>
                  </a:extLst>
                </a:gridCol>
                <a:gridCol w="3174547">
                  <a:extLst>
                    <a:ext uri="{9D8B030D-6E8A-4147-A177-3AD203B41FA5}">
                      <a16:colId xmlns:a16="http://schemas.microsoft.com/office/drawing/2014/main" val="172648428"/>
                    </a:ext>
                  </a:extLst>
                </a:gridCol>
                <a:gridCol w="3657600">
                  <a:extLst>
                    <a:ext uri="{9D8B030D-6E8A-4147-A177-3AD203B41FA5}">
                      <a16:colId xmlns:a16="http://schemas.microsoft.com/office/drawing/2014/main" val="2160279439"/>
                    </a:ext>
                  </a:extLst>
                </a:gridCol>
              </a:tblGrid>
              <a:tr h="618914">
                <a:tc>
                  <a:txBody>
                    <a:bodyPr/>
                    <a:lstStyle/>
                    <a:p>
                      <a:pPr algn="l"/>
                      <a:r>
                        <a:rPr lang="es-ES" sz="1800" dirty="0" smtClean="0"/>
                        <a:t>Movimientos Régimen</a:t>
                      </a:r>
                      <a:r>
                        <a:rPr lang="es-ES" sz="1800" baseline="0" dirty="0" smtClean="0"/>
                        <a:t> suspensivo</a:t>
                      </a:r>
                      <a:endParaRPr lang="es-ES" sz="1800" dirty="0"/>
                    </a:p>
                  </a:txBody>
                  <a:tcPr/>
                </a:tc>
                <a:tc gridSpan="2">
                  <a:txBody>
                    <a:bodyPr/>
                    <a:lstStyle/>
                    <a:p>
                      <a:pPr algn="l"/>
                      <a:r>
                        <a:rPr lang="es-ES" sz="1800" dirty="0" smtClean="0"/>
                        <a:t>Tratamiento</a:t>
                      </a:r>
                      <a:r>
                        <a:rPr lang="es-ES" sz="1800" baseline="0" dirty="0" smtClean="0"/>
                        <a:t> de II.EE en función de la l</a:t>
                      </a:r>
                      <a:r>
                        <a:rPr lang="es-ES" sz="1800" dirty="0" smtClean="0"/>
                        <a:t>ocalización</a:t>
                      </a:r>
                      <a:r>
                        <a:rPr lang="es-ES" sz="1800" baseline="0" dirty="0" smtClean="0"/>
                        <a:t> de las mercancías el día 31 de diciembre 2020.</a:t>
                      </a:r>
                      <a:endParaRPr lang="es-ES" sz="1800" dirty="0"/>
                    </a:p>
                  </a:txBody>
                  <a:tcPr/>
                </a:tc>
                <a:tc hMerge="1">
                  <a:txBody>
                    <a:bodyPr/>
                    <a:lstStyle/>
                    <a:p>
                      <a:endParaRPr lang="es-ES" dirty="0"/>
                    </a:p>
                  </a:txBody>
                  <a:tcPr/>
                </a:tc>
                <a:extLst>
                  <a:ext uri="{0D108BD9-81ED-4DB2-BD59-A6C34878D82A}">
                    <a16:rowId xmlns:a16="http://schemas.microsoft.com/office/drawing/2014/main" val="2567530178"/>
                  </a:ext>
                </a:extLst>
              </a:tr>
              <a:tr h="390685">
                <a:tc>
                  <a:txBody>
                    <a:bodyPr/>
                    <a:lstStyle/>
                    <a:p>
                      <a:pPr algn="l"/>
                      <a:endParaRPr lang="es-ES" sz="1800" dirty="0"/>
                    </a:p>
                  </a:txBody>
                  <a:tcPr/>
                </a:tc>
                <a:tc>
                  <a:txBody>
                    <a:bodyPr/>
                    <a:lstStyle/>
                    <a:p>
                      <a:pPr algn="l"/>
                      <a:r>
                        <a:rPr lang="es-ES" sz="1800" b="1" dirty="0" smtClean="0">
                          <a:solidFill>
                            <a:srgbClr val="FF0000"/>
                          </a:solidFill>
                        </a:rPr>
                        <a:t>En territorio</a:t>
                      </a:r>
                      <a:r>
                        <a:rPr lang="es-ES" sz="1800" b="1" baseline="0" dirty="0" smtClean="0">
                          <a:solidFill>
                            <a:srgbClr val="FF0000"/>
                          </a:solidFill>
                        </a:rPr>
                        <a:t> Reino Unido</a:t>
                      </a:r>
                      <a:endParaRPr lang="es-ES" sz="1800" b="1" dirty="0">
                        <a:solidFill>
                          <a:srgbClr val="FF0000"/>
                        </a:solidFill>
                      </a:endParaRPr>
                    </a:p>
                  </a:txBody>
                  <a:tcPr/>
                </a:tc>
                <a:tc>
                  <a:txBody>
                    <a:bodyPr/>
                    <a:lstStyle/>
                    <a:p>
                      <a:pPr algn="l"/>
                      <a:r>
                        <a:rPr lang="es-ES" sz="1800" b="1" dirty="0" smtClean="0">
                          <a:solidFill>
                            <a:srgbClr val="FF0000"/>
                          </a:solidFill>
                        </a:rPr>
                        <a:t>En territorio UE27</a:t>
                      </a:r>
                      <a:endParaRPr lang="es-ES" sz="1800" b="1" dirty="0">
                        <a:solidFill>
                          <a:srgbClr val="FF0000"/>
                        </a:solidFill>
                      </a:endParaRPr>
                    </a:p>
                  </a:txBody>
                  <a:tcPr/>
                </a:tc>
                <a:extLst>
                  <a:ext uri="{0D108BD9-81ED-4DB2-BD59-A6C34878D82A}">
                    <a16:rowId xmlns:a16="http://schemas.microsoft.com/office/drawing/2014/main" val="3555235229"/>
                  </a:ext>
                </a:extLst>
              </a:tr>
              <a:tr h="1679910">
                <a:tc>
                  <a:txBody>
                    <a:bodyPr/>
                    <a:lstStyle/>
                    <a:p>
                      <a:pPr algn="l"/>
                      <a:r>
                        <a:rPr lang="es-ES" sz="1800" b="1" dirty="0" smtClean="0">
                          <a:solidFill>
                            <a:srgbClr val="FF0000"/>
                          </a:solidFill>
                        </a:rPr>
                        <a:t>Desde Reino Unido </a:t>
                      </a:r>
                      <a:r>
                        <a:rPr lang="es-ES" sz="1800" b="1" baseline="0" dirty="0" smtClean="0">
                          <a:solidFill>
                            <a:srgbClr val="FF0000"/>
                          </a:solidFill>
                        </a:rPr>
                        <a:t> a UE27</a:t>
                      </a:r>
                      <a:endParaRPr lang="es-ES" sz="1800" b="1" dirty="0">
                        <a:solidFill>
                          <a:srgbClr val="FF0000"/>
                        </a:solidFill>
                      </a:endParaRPr>
                    </a:p>
                  </a:txBody>
                  <a:tcPr/>
                </a:tc>
                <a:tc>
                  <a:txBody>
                    <a:bodyPr/>
                    <a:lstStyle/>
                    <a:p>
                      <a:pPr algn="l"/>
                      <a:r>
                        <a:rPr lang="es-ES" sz="1400" dirty="0" smtClean="0">
                          <a:latin typeface="Arial" panose="020B0604020202020204" pitchFamily="34" charset="0"/>
                          <a:cs typeface="Arial" panose="020B0604020202020204" pitchFamily="34" charset="0"/>
                        </a:rPr>
                        <a:t>Cumplimiento formalidades aduaneras</a:t>
                      </a:r>
                      <a:r>
                        <a:rPr lang="es-ES" sz="1400" baseline="0" dirty="0" smtClean="0">
                          <a:latin typeface="Arial" panose="020B0604020202020204" pitchFamily="34" charset="0"/>
                          <a:cs typeface="Arial" panose="020B0604020202020204" pitchFamily="34" charset="0"/>
                        </a:rPr>
                        <a:t> a la salida de RU.</a:t>
                      </a:r>
                    </a:p>
                    <a:p>
                      <a:pPr algn="l"/>
                      <a:r>
                        <a:rPr lang="es-ES" sz="1400" baseline="0" dirty="0" smtClean="0">
                          <a:latin typeface="Arial" panose="020B0604020202020204" pitchFamily="34" charset="0"/>
                          <a:cs typeface="Arial" panose="020B0604020202020204" pitchFamily="34" charset="0"/>
                        </a:rPr>
                        <a:t>Nuevo e-AD por expedidor registrado UE desde Estado de importación. Cierre manual e-AD por Estado destino.</a:t>
                      </a:r>
                      <a:endParaRPr lang="es-ES" sz="1400" dirty="0">
                        <a:latin typeface="Arial" panose="020B0604020202020204" pitchFamily="34" charset="0"/>
                        <a:cs typeface="Arial" panose="020B0604020202020204" pitchFamily="34" charset="0"/>
                      </a:endParaRPr>
                    </a:p>
                  </a:txBody>
                  <a:tcPr/>
                </a:tc>
                <a:tc>
                  <a:txBody>
                    <a:bodyPr/>
                    <a:lstStyle/>
                    <a:p>
                      <a:pPr algn="l"/>
                      <a:r>
                        <a:rPr lang="es-ES" sz="1400" dirty="0" smtClean="0">
                          <a:latin typeface="Arial" panose="020B0604020202020204" pitchFamily="34" charset="0"/>
                          <a:cs typeface="Arial" panose="020B0604020202020204" pitchFamily="34" charset="0"/>
                        </a:rPr>
                        <a:t>Recomendación Comisión UE. El Estado</a:t>
                      </a:r>
                      <a:r>
                        <a:rPr lang="es-ES" sz="1400" baseline="0" dirty="0" smtClean="0">
                          <a:latin typeface="Arial" panose="020B0604020202020204" pitchFamily="34" charset="0"/>
                          <a:cs typeface="Arial" panose="020B0604020202020204" pitchFamily="34" charset="0"/>
                        </a:rPr>
                        <a:t> destino consideración de este movimiento como válido y cierre manual e-AD</a:t>
                      </a:r>
                      <a:endParaRPr lang="es-ES"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920537726"/>
                  </a:ext>
                </a:extLst>
              </a:tr>
              <a:tr h="1149412">
                <a:tc>
                  <a:txBody>
                    <a:bodyPr/>
                    <a:lstStyle/>
                    <a:p>
                      <a:pPr algn="l"/>
                      <a:r>
                        <a:rPr lang="es-ES" sz="1800" b="1" dirty="0" smtClean="0">
                          <a:solidFill>
                            <a:srgbClr val="FF0000"/>
                          </a:solidFill>
                        </a:rPr>
                        <a:t>Desde UE27 a Reino Unido</a:t>
                      </a:r>
                      <a:endParaRPr lang="es-ES" sz="1800" b="1" dirty="0">
                        <a:solidFill>
                          <a:srgbClr val="FF0000"/>
                        </a:solidFill>
                      </a:endParaRPr>
                    </a:p>
                  </a:txBody>
                  <a:tcPr/>
                </a:tc>
                <a:tc>
                  <a:txBody>
                    <a:bodyPr/>
                    <a:lstStyle/>
                    <a:p>
                      <a:pPr algn="l"/>
                      <a:r>
                        <a:rPr lang="es-ES" sz="1400" dirty="0" smtClean="0">
                          <a:latin typeface="Arial" panose="020B0604020202020204" pitchFamily="34" charset="0"/>
                          <a:cs typeface="Arial" panose="020B0604020202020204" pitchFamily="34" charset="0"/>
                        </a:rPr>
                        <a:t>Recomendación Comisión UE de cierre</a:t>
                      </a:r>
                      <a:r>
                        <a:rPr lang="es-ES" sz="1400" baseline="0" dirty="0" smtClean="0">
                          <a:latin typeface="Arial" panose="020B0604020202020204" pitchFamily="34" charset="0"/>
                          <a:cs typeface="Arial" panose="020B0604020202020204" pitchFamily="34" charset="0"/>
                        </a:rPr>
                        <a:t> manual e-DA con pruebas alternativas de salida.</a:t>
                      </a:r>
                      <a:endParaRPr lang="es-ES" sz="1400" dirty="0">
                        <a:latin typeface="Arial" panose="020B0604020202020204" pitchFamily="34" charset="0"/>
                        <a:cs typeface="Arial" panose="020B0604020202020204" pitchFamily="34" charset="0"/>
                      </a:endParaRPr>
                    </a:p>
                  </a:txBody>
                  <a:tcPr/>
                </a:tc>
                <a:tc>
                  <a:txBody>
                    <a:bodyPr/>
                    <a:lstStyle/>
                    <a:p>
                      <a:pPr algn="l"/>
                      <a:r>
                        <a:rPr lang="es-ES" sz="1400" dirty="0" smtClean="0">
                          <a:latin typeface="Arial" panose="020B0604020202020204" pitchFamily="34" charset="0"/>
                          <a:cs typeface="Arial" panose="020B0604020202020204" pitchFamily="34" charset="0"/>
                        </a:rPr>
                        <a:t>Destinatario británico</a:t>
                      </a:r>
                      <a:r>
                        <a:rPr lang="es-ES" sz="1400" baseline="0" dirty="0" smtClean="0">
                          <a:latin typeface="Arial" panose="020B0604020202020204" pitchFamily="34" charset="0"/>
                          <a:cs typeface="Arial" panose="020B0604020202020204" pitchFamily="34" charset="0"/>
                        </a:rPr>
                        <a:t> no válido.</a:t>
                      </a:r>
                      <a:endParaRPr lang="es-ES" sz="1400" dirty="0" smtClean="0">
                        <a:latin typeface="Arial" panose="020B0604020202020204" pitchFamily="34" charset="0"/>
                        <a:cs typeface="Arial" panose="020B0604020202020204" pitchFamily="34" charset="0"/>
                      </a:endParaRPr>
                    </a:p>
                    <a:p>
                      <a:pPr algn="l"/>
                      <a:r>
                        <a:rPr lang="es-ES" sz="1400" dirty="0" smtClean="0">
                          <a:latin typeface="Arial" panose="020B0604020202020204" pitchFamily="34" charset="0"/>
                          <a:cs typeface="Arial" panose="020B0604020202020204" pitchFamily="34" charset="0"/>
                        </a:rPr>
                        <a:t>Cambio destino por expedidor: reintroducción,</a:t>
                      </a:r>
                      <a:r>
                        <a:rPr lang="es-ES" sz="1400" baseline="0" dirty="0" smtClean="0">
                          <a:latin typeface="Arial" panose="020B0604020202020204" pitchFamily="34" charset="0"/>
                          <a:cs typeface="Arial" panose="020B0604020202020204" pitchFamily="34" charset="0"/>
                        </a:rPr>
                        <a:t> nuevo destinatario UE o bien destino exportación (cumplimentación formalidades aduaneras).</a:t>
                      </a:r>
                      <a:endParaRPr lang="es-ES"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070114605"/>
                  </a:ext>
                </a:extLst>
              </a:tr>
              <a:tr h="1921718">
                <a:tc>
                  <a:txBody>
                    <a:bodyPr/>
                    <a:lstStyle/>
                    <a:p>
                      <a:pPr algn="l"/>
                      <a:r>
                        <a:rPr lang="es-ES" sz="1800" b="1" dirty="0" smtClean="0">
                          <a:solidFill>
                            <a:srgbClr val="FF0000"/>
                          </a:solidFill>
                        </a:rPr>
                        <a:t>A través de</a:t>
                      </a:r>
                      <a:r>
                        <a:rPr lang="es-ES" sz="1800" b="1" baseline="0" dirty="0" smtClean="0">
                          <a:solidFill>
                            <a:srgbClr val="FF0000"/>
                          </a:solidFill>
                        </a:rPr>
                        <a:t> Reino Unido</a:t>
                      </a:r>
                      <a:r>
                        <a:rPr lang="es-ES" sz="1800" b="1" dirty="0" smtClean="0">
                          <a:solidFill>
                            <a:srgbClr val="FF0000"/>
                          </a:solidFill>
                        </a:rPr>
                        <a:t>,</a:t>
                      </a:r>
                      <a:r>
                        <a:rPr lang="es-ES" sz="1800" b="1" baseline="0" dirty="0" smtClean="0">
                          <a:solidFill>
                            <a:srgbClr val="FF0000"/>
                          </a:solidFill>
                        </a:rPr>
                        <a:t> tránsito entre dos Estados miembros de la Unión. </a:t>
                      </a:r>
                    </a:p>
                    <a:p>
                      <a:pPr algn="l"/>
                      <a:endParaRPr lang="es-ES" sz="1800" b="1" dirty="0">
                        <a:solidFill>
                          <a:srgbClr val="FF0000"/>
                        </a:solidFill>
                      </a:endParaRPr>
                    </a:p>
                  </a:txBody>
                  <a:tcPr/>
                </a:tc>
                <a:tc>
                  <a:txBody>
                    <a:bodyPr/>
                    <a:lstStyle/>
                    <a:p>
                      <a:pPr algn="l"/>
                      <a:r>
                        <a:rPr lang="es-ES" sz="1400" dirty="0" smtClean="0">
                          <a:latin typeface="Arial" panose="020B0604020202020204" pitchFamily="34" charset="0"/>
                          <a:cs typeface="Arial" panose="020B0604020202020204" pitchFamily="34" charset="0"/>
                        </a:rPr>
                        <a:t>Formalidad aduanera</a:t>
                      </a:r>
                      <a:r>
                        <a:rPr lang="es-ES" sz="1400" baseline="0" dirty="0" smtClean="0">
                          <a:latin typeface="Arial" panose="020B0604020202020204" pitchFamily="34" charset="0"/>
                          <a:cs typeface="Arial" panose="020B0604020202020204" pitchFamily="34" charset="0"/>
                        </a:rPr>
                        <a:t> entrada en la UE. El e-AD será prueba estatuto de la Unión para evitar el pago derechos importación en la UE. </a:t>
                      </a:r>
                      <a:r>
                        <a:rPr lang="es-ES" sz="1400" b="1" baseline="0" dirty="0" smtClean="0">
                          <a:solidFill>
                            <a:srgbClr val="FF0000"/>
                          </a:solidFill>
                          <a:latin typeface="Arial" panose="020B0604020202020204" pitchFamily="34" charset="0"/>
                          <a:cs typeface="Arial" panose="020B0604020202020204" pitchFamily="34" charset="0"/>
                        </a:rPr>
                        <a:t> </a:t>
                      </a:r>
                      <a:endParaRPr lang="es-ES" sz="1400" b="1" dirty="0">
                        <a:solidFill>
                          <a:srgbClr val="FF0000"/>
                        </a:solidFill>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400" dirty="0" smtClean="0">
                          <a:latin typeface="Arial" panose="020B0604020202020204" pitchFamily="34" charset="0"/>
                          <a:cs typeface="Arial" panose="020B0604020202020204" pitchFamily="34" charset="0"/>
                        </a:rPr>
                        <a:t>Formalidad aduanera</a:t>
                      </a:r>
                      <a:r>
                        <a:rPr lang="es-ES" sz="1400" baseline="0" dirty="0" smtClean="0">
                          <a:latin typeface="Arial" panose="020B0604020202020204" pitchFamily="34" charset="0"/>
                          <a:cs typeface="Arial" panose="020B0604020202020204" pitchFamily="34" charset="0"/>
                        </a:rPr>
                        <a:t> entrada en RU y el e-AD como prueba Estatuto de la Unión. Cierre manual en el Estado UE de destino.</a:t>
                      </a:r>
                      <a:endParaRPr lang="es-ES" sz="1400" dirty="0" smtClean="0">
                        <a:latin typeface="Arial" panose="020B0604020202020204" pitchFamily="34" charset="0"/>
                        <a:cs typeface="Arial" panose="020B0604020202020204" pitchFamily="34" charset="0"/>
                      </a:endParaRPr>
                    </a:p>
                    <a:p>
                      <a:pPr algn="l"/>
                      <a:endParaRPr lang="es-ES"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128997106"/>
                  </a:ext>
                </a:extLst>
              </a:tr>
            </a:tbl>
          </a:graphicData>
        </a:graphic>
      </p:graphicFrame>
    </p:spTree>
    <p:extLst>
      <p:ext uri="{BB962C8B-B14F-4D97-AF65-F5344CB8AC3E}">
        <p14:creationId xmlns:p14="http://schemas.microsoft.com/office/powerpoint/2010/main" val="102024959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5" name="Text Box 1028"/>
          <p:cNvSpPr txBox="1">
            <a:spLocks noChangeArrowheads="1"/>
          </p:cNvSpPr>
          <p:nvPr/>
        </p:nvSpPr>
        <p:spPr bwMode="auto">
          <a:xfrm>
            <a:off x="609600" y="6580584"/>
            <a:ext cx="8077200" cy="304800"/>
          </a:xfrm>
          <a:prstGeom prst="rect">
            <a:avLst/>
          </a:prstGeom>
          <a:noFill/>
          <a:ln w="9525">
            <a:noFill/>
            <a:miter lim="800000"/>
            <a:headEnd/>
            <a:tailEnd/>
          </a:ln>
        </p:spPr>
        <p:txBody>
          <a:bodyPr>
            <a:spAutoFit/>
          </a:bodyPr>
          <a:lstStyle/>
          <a:p>
            <a:pPr algn="ctr" eaLnBrk="0" hangingPunct="0"/>
            <a:r>
              <a:rPr lang="es-ES" sz="1400" i="1" dirty="0" smtClean="0">
                <a:solidFill>
                  <a:srgbClr val="004D9D"/>
                </a:solidFill>
                <a:latin typeface="Arial" charset="0"/>
              </a:rPr>
              <a:t>Departamento de Aduanas e Impuestos Especiales</a:t>
            </a:r>
            <a:endParaRPr lang="es-ES" sz="1400" i="1" dirty="0">
              <a:solidFill>
                <a:srgbClr val="004D9D"/>
              </a:solidFill>
              <a:latin typeface="Arial" charset="0"/>
            </a:endParaRPr>
          </a:p>
        </p:txBody>
      </p:sp>
      <p:pic>
        <p:nvPicPr>
          <p:cNvPr id="6" name="Imagen 5"/>
          <p:cNvPicPr>
            <a:picLocks noChangeAspect="1"/>
          </p:cNvPicPr>
          <p:nvPr/>
        </p:nvPicPr>
        <p:blipFill rotWithShape="1">
          <a:blip r:embed="rId5"/>
          <a:srcRect l="49087" t="35703" r="42843" b="58861"/>
          <a:stretch/>
        </p:blipFill>
        <p:spPr>
          <a:xfrm>
            <a:off x="3491881" y="0"/>
            <a:ext cx="1800200" cy="682143"/>
          </a:xfrm>
          <a:prstGeom prst="rect">
            <a:avLst/>
          </a:prstGeom>
        </p:spPr>
      </p:pic>
      <p:sp>
        <p:nvSpPr>
          <p:cNvPr id="2" name="Rectángulo 1"/>
          <p:cNvSpPr/>
          <p:nvPr/>
        </p:nvSpPr>
        <p:spPr>
          <a:xfrm>
            <a:off x="0" y="682143"/>
            <a:ext cx="9143999" cy="5847755"/>
          </a:xfrm>
          <a:prstGeom prst="rect">
            <a:avLst/>
          </a:prstGeom>
        </p:spPr>
        <p:txBody>
          <a:bodyPr wrap="square">
            <a:spAutoFit/>
          </a:bodyPr>
          <a:lstStyle/>
          <a:p>
            <a:pPr algn="just"/>
            <a:r>
              <a:rPr lang="es-ES" b="1" dirty="0" smtClean="0">
                <a:solidFill>
                  <a:srgbClr val="FF0000"/>
                </a:solidFill>
                <a:latin typeface="Arial" panose="020B0604020202020204" pitchFamily="34" charset="0"/>
                <a:cs typeface="Arial" panose="020B0604020202020204" pitchFamily="34" charset="0"/>
              </a:rPr>
              <a:t>		</a:t>
            </a:r>
            <a:r>
              <a:rPr lang="es-ES" sz="2400" b="1" dirty="0" smtClean="0">
                <a:solidFill>
                  <a:srgbClr val="FF0000"/>
                </a:solidFill>
                <a:latin typeface="Arial" panose="020B0604020202020204" pitchFamily="34" charset="0"/>
                <a:cs typeface="Arial" panose="020B0604020202020204" pitchFamily="34" charset="0"/>
              </a:rPr>
              <a:t>MOVIMIENTOS CON IMPUESTO PAGADO</a:t>
            </a:r>
            <a:endParaRPr lang="es-ES" b="1" dirty="0">
              <a:solidFill>
                <a:srgbClr val="FF0000"/>
              </a:solidFill>
              <a:latin typeface="Arial" panose="020B0604020202020204" pitchFamily="34" charset="0"/>
              <a:cs typeface="Arial" panose="020B0604020202020204" pitchFamily="34" charset="0"/>
            </a:endParaRPr>
          </a:p>
          <a:p>
            <a:pPr algn="just"/>
            <a:r>
              <a:rPr lang="es-ES" b="1" dirty="0" smtClean="0">
                <a:solidFill>
                  <a:srgbClr val="FF0000"/>
                </a:solidFill>
                <a:latin typeface="Arial" panose="020B0604020202020204" pitchFamily="34" charset="0"/>
                <a:cs typeface="Arial" panose="020B0604020202020204" pitchFamily="34" charset="0"/>
              </a:rPr>
              <a:t>ENVIOS </a:t>
            </a:r>
            <a:r>
              <a:rPr lang="es-ES" b="1" dirty="0">
                <a:solidFill>
                  <a:srgbClr val="FF0000"/>
                </a:solidFill>
                <a:latin typeface="Arial" panose="020B0604020202020204" pitchFamily="34" charset="0"/>
                <a:cs typeface="Arial" panose="020B0604020202020204" pitchFamily="34" charset="0"/>
              </a:rPr>
              <a:t>GARANTIZADOS (B2B): </a:t>
            </a:r>
            <a:r>
              <a:rPr lang="es-ES" sz="1600" dirty="0">
                <a:latin typeface="Arial" panose="020B0604020202020204" pitchFamily="34" charset="0"/>
                <a:cs typeface="Arial" panose="020B0604020202020204" pitchFamily="34" charset="0"/>
              </a:rPr>
              <a:t>no se aplicarán las normas de </a:t>
            </a:r>
            <a:r>
              <a:rPr lang="es-ES" sz="1600" dirty="0" smtClean="0">
                <a:latin typeface="Arial" panose="020B0604020202020204" pitchFamily="34" charset="0"/>
                <a:cs typeface="Arial" panose="020B0604020202020204" pitchFamily="34" charset="0"/>
              </a:rPr>
              <a:t>II.EE</a:t>
            </a:r>
            <a:r>
              <a:rPr lang="es-ES" sz="1600" dirty="0">
                <a:latin typeface="Arial" panose="020B0604020202020204" pitchFamily="34" charset="0"/>
                <a:cs typeface="Arial" panose="020B0604020202020204" pitchFamily="34" charset="0"/>
              </a:rPr>
              <a:t> </a:t>
            </a:r>
            <a:r>
              <a:rPr lang="es-ES" sz="1600" dirty="0" smtClean="0">
                <a:latin typeface="Arial" panose="020B0604020202020204" pitchFamily="34" charset="0"/>
                <a:cs typeface="Arial" panose="020B0604020202020204" pitchFamily="34" charset="0"/>
              </a:rPr>
              <a:t>a partir del 1 enero 2020.</a:t>
            </a:r>
            <a:endParaRPr lang="es-ES" dirty="0">
              <a:latin typeface="Arial" panose="020B0604020202020204" pitchFamily="34" charset="0"/>
              <a:cs typeface="Arial" panose="020B0604020202020204" pitchFamily="34" charset="0"/>
            </a:endParaRPr>
          </a:p>
          <a:p>
            <a:pPr algn="just"/>
            <a:r>
              <a:rPr lang="es-ES" sz="1600" u="sng" dirty="0">
                <a:solidFill>
                  <a:srgbClr val="FF0000"/>
                </a:solidFill>
                <a:latin typeface="Arial" panose="020B0604020202020204" pitchFamily="34" charset="0"/>
                <a:cs typeface="Arial" panose="020B0604020202020204" pitchFamily="34" charset="0"/>
              </a:rPr>
              <a:t>D</a:t>
            </a:r>
            <a:r>
              <a:rPr lang="es-ES" sz="1600" u="sng" dirty="0" smtClean="0">
                <a:solidFill>
                  <a:srgbClr val="FF0000"/>
                </a:solidFill>
                <a:latin typeface="Arial" panose="020B0604020202020204" pitchFamily="34" charset="0"/>
                <a:cs typeface="Arial" panose="020B0604020202020204" pitchFamily="34" charset="0"/>
              </a:rPr>
              <a:t>esde </a:t>
            </a:r>
            <a:r>
              <a:rPr lang="es-ES" sz="1600" u="sng" dirty="0">
                <a:solidFill>
                  <a:srgbClr val="FF0000"/>
                </a:solidFill>
                <a:latin typeface="Arial" panose="020B0604020202020204" pitchFamily="34" charset="0"/>
                <a:cs typeface="Arial" panose="020B0604020202020204" pitchFamily="34" charset="0"/>
              </a:rPr>
              <a:t>el Reino Unido </a:t>
            </a:r>
            <a:r>
              <a:rPr lang="es-ES" sz="1600" u="sng" dirty="0" smtClean="0">
                <a:solidFill>
                  <a:srgbClr val="FF0000"/>
                </a:solidFill>
                <a:latin typeface="Arial" panose="020B0604020202020204" pitchFamily="34" charset="0"/>
                <a:cs typeface="Arial" panose="020B0604020202020204" pitchFamily="34" charset="0"/>
              </a:rPr>
              <a:t>a la UE27 </a:t>
            </a:r>
            <a:r>
              <a:rPr lang="es-ES" sz="1400" u="sng" dirty="0" smtClean="0">
                <a:solidFill>
                  <a:srgbClr val="FF0000"/>
                </a:solidFill>
                <a:latin typeface="Arial" panose="020B0604020202020204" pitchFamily="34" charset="0"/>
                <a:cs typeface="Arial" panose="020B0604020202020204" pitchFamily="34" charset="0"/>
              </a:rPr>
              <a:t>mercancías ya en territorio UE</a:t>
            </a:r>
            <a:r>
              <a:rPr lang="es-ES" sz="1400"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recomendación al  </a:t>
            </a:r>
            <a:r>
              <a:rPr lang="es-ES" sz="1200" dirty="0">
                <a:latin typeface="Arial" panose="020B0604020202020204" pitchFamily="34" charset="0"/>
                <a:cs typeface="Arial" panose="020B0604020202020204" pitchFamily="34" charset="0"/>
              </a:rPr>
              <a:t>Estado de destino </a:t>
            </a:r>
            <a:r>
              <a:rPr lang="es-ES" sz="1200" dirty="0" smtClean="0">
                <a:latin typeface="Arial" panose="020B0604020202020204" pitchFamily="34" charset="0"/>
                <a:cs typeface="Arial" panose="020B0604020202020204" pitchFamily="34" charset="0"/>
              </a:rPr>
              <a:t>considerar válida la circulación </a:t>
            </a:r>
            <a:r>
              <a:rPr lang="es-ES" sz="1200" dirty="0">
                <a:latin typeface="Arial" panose="020B0604020202020204" pitchFamily="34" charset="0"/>
                <a:cs typeface="Arial" panose="020B0604020202020204" pitchFamily="34" charset="0"/>
              </a:rPr>
              <a:t>y </a:t>
            </a:r>
            <a:r>
              <a:rPr lang="es-ES" sz="1200" dirty="0" smtClean="0">
                <a:latin typeface="Arial" panose="020B0604020202020204" pitchFamily="34" charset="0"/>
                <a:cs typeface="Arial" panose="020B0604020202020204" pitchFamily="34" charset="0"/>
              </a:rPr>
              <a:t>permitir el cierre del movimiento por el </a:t>
            </a:r>
            <a:r>
              <a:rPr lang="es-ES" sz="1200" dirty="0">
                <a:latin typeface="Arial" panose="020B0604020202020204" pitchFamily="34" charset="0"/>
                <a:cs typeface="Arial" panose="020B0604020202020204" pitchFamily="34" charset="0"/>
              </a:rPr>
              <a:t>destinatario</a:t>
            </a:r>
            <a:r>
              <a:rPr lang="es-ES" sz="1200" dirty="0" smtClean="0">
                <a:latin typeface="Arial" panose="020B0604020202020204" pitchFamily="34" charset="0"/>
                <a:cs typeface="Arial" panose="020B0604020202020204" pitchFamily="34" charset="0"/>
              </a:rPr>
              <a:t>.</a:t>
            </a:r>
            <a:endParaRPr lang="es-ES" sz="1400" dirty="0">
              <a:latin typeface="Arial" panose="020B0604020202020204" pitchFamily="34" charset="0"/>
              <a:cs typeface="Arial" panose="020B0604020202020204" pitchFamily="34" charset="0"/>
            </a:endParaRPr>
          </a:p>
          <a:p>
            <a:pPr algn="just"/>
            <a:r>
              <a:rPr lang="es-ES" sz="1600" u="sng" dirty="0" smtClean="0">
                <a:solidFill>
                  <a:srgbClr val="FF0000"/>
                </a:solidFill>
                <a:latin typeface="Arial" panose="020B0604020202020204" pitchFamily="34" charset="0"/>
                <a:cs typeface="Arial" panose="020B0604020202020204" pitchFamily="34" charset="0"/>
              </a:rPr>
              <a:t>Desde </a:t>
            </a:r>
            <a:r>
              <a:rPr lang="es-ES" sz="1600" u="sng" dirty="0">
                <a:solidFill>
                  <a:srgbClr val="FF0000"/>
                </a:solidFill>
                <a:latin typeface="Arial" panose="020B0604020202020204" pitchFamily="34" charset="0"/>
                <a:cs typeface="Arial" panose="020B0604020202020204" pitchFamily="34" charset="0"/>
              </a:rPr>
              <a:t>Reino Unido </a:t>
            </a:r>
            <a:r>
              <a:rPr lang="es-ES" sz="1600" u="sng" dirty="0" smtClean="0">
                <a:solidFill>
                  <a:srgbClr val="FF0000"/>
                </a:solidFill>
                <a:latin typeface="Arial" panose="020B0604020202020204" pitchFamily="34" charset="0"/>
                <a:cs typeface="Arial" panose="020B0604020202020204" pitchFamily="34" charset="0"/>
              </a:rPr>
              <a:t>a UE27</a:t>
            </a:r>
            <a:r>
              <a:rPr lang="es-ES" sz="1600" u="sng" dirty="0">
                <a:solidFill>
                  <a:srgbClr val="FF0000"/>
                </a:solidFill>
                <a:latin typeface="Arial" panose="020B0604020202020204" pitchFamily="34" charset="0"/>
                <a:cs typeface="Arial" panose="020B0604020202020204" pitchFamily="34" charset="0"/>
              </a:rPr>
              <a:t> </a:t>
            </a:r>
            <a:r>
              <a:rPr lang="es-ES" sz="1400" u="sng" dirty="0" smtClean="0">
                <a:solidFill>
                  <a:srgbClr val="FF0000"/>
                </a:solidFill>
                <a:latin typeface="Arial" panose="020B0604020202020204" pitchFamily="34" charset="0"/>
                <a:cs typeface="Arial" panose="020B0604020202020204" pitchFamily="34" charset="0"/>
              </a:rPr>
              <a:t>que </a:t>
            </a:r>
            <a:r>
              <a:rPr lang="es-ES" sz="1400" u="sng" dirty="0">
                <a:solidFill>
                  <a:srgbClr val="FF0000"/>
                </a:solidFill>
                <a:latin typeface="Arial" panose="020B0604020202020204" pitchFamily="34" charset="0"/>
                <a:cs typeface="Arial" panose="020B0604020202020204" pitchFamily="34" charset="0"/>
              </a:rPr>
              <a:t>todavía están en su </a:t>
            </a:r>
            <a:r>
              <a:rPr lang="es-ES" sz="1400" u="sng" dirty="0" smtClean="0">
                <a:solidFill>
                  <a:srgbClr val="FF0000"/>
                </a:solidFill>
                <a:latin typeface="Arial" panose="020B0604020202020204" pitchFamily="34" charset="0"/>
                <a:cs typeface="Arial" panose="020B0604020202020204" pitchFamily="34" charset="0"/>
              </a:rPr>
              <a:t>territorio</a:t>
            </a:r>
            <a:r>
              <a:rPr lang="es-ES" sz="1400"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sería </a:t>
            </a:r>
            <a:r>
              <a:rPr lang="es-ES" sz="1200" dirty="0">
                <a:latin typeface="Arial" panose="020B0604020202020204" pitchFamily="34" charset="0"/>
                <a:cs typeface="Arial" panose="020B0604020202020204" pitchFamily="34" charset="0"/>
              </a:rPr>
              <a:t>importación y devengo del II.EE en el Estado miembro de </a:t>
            </a:r>
            <a:r>
              <a:rPr lang="es-ES" sz="1200" dirty="0" smtClean="0">
                <a:latin typeface="Arial" panose="020B0604020202020204" pitchFamily="34" charset="0"/>
                <a:cs typeface="Arial" panose="020B0604020202020204" pitchFamily="34" charset="0"/>
              </a:rPr>
              <a:t>entrada, </a:t>
            </a:r>
            <a:r>
              <a:rPr lang="es-ES" sz="1200" dirty="0">
                <a:latin typeface="Arial" panose="020B0604020202020204" pitchFamily="34" charset="0"/>
                <a:cs typeface="Arial" panose="020B0604020202020204" pitchFamily="34" charset="0"/>
              </a:rPr>
              <a:t>salvo que </a:t>
            </a:r>
            <a:r>
              <a:rPr lang="es-ES" sz="1200" dirty="0" smtClean="0">
                <a:latin typeface="Arial" panose="020B0604020202020204" pitchFamily="34" charset="0"/>
                <a:cs typeface="Arial" panose="020B0604020202020204" pitchFamily="34" charset="0"/>
              </a:rPr>
              <a:t>se incluyan </a:t>
            </a:r>
            <a:r>
              <a:rPr lang="es-ES" sz="1200" dirty="0">
                <a:latin typeface="Arial" panose="020B0604020202020204" pitchFamily="34" charset="0"/>
                <a:cs typeface="Arial" panose="020B0604020202020204" pitchFamily="34" charset="0"/>
              </a:rPr>
              <a:t>en régimen </a:t>
            </a:r>
            <a:r>
              <a:rPr lang="es-ES" sz="1200" dirty="0" smtClean="0">
                <a:latin typeface="Arial" panose="020B0604020202020204" pitchFamily="34" charset="0"/>
                <a:cs typeface="Arial" panose="020B0604020202020204" pitchFamily="34" charset="0"/>
              </a:rPr>
              <a:t>suspensivo.  </a:t>
            </a:r>
            <a:endParaRPr lang="es-ES" sz="1400" dirty="0">
              <a:latin typeface="Arial" panose="020B0604020202020204" pitchFamily="34" charset="0"/>
              <a:cs typeface="Arial" panose="020B0604020202020204" pitchFamily="34" charset="0"/>
            </a:endParaRPr>
          </a:p>
          <a:p>
            <a:pPr algn="just"/>
            <a:r>
              <a:rPr lang="es-ES" sz="1600" u="sng" dirty="0" smtClean="0">
                <a:solidFill>
                  <a:srgbClr val="FF0000"/>
                </a:solidFill>
                <a:latin typeface="Arial" panose="020B0604020202020204" pitchFamily="34" charset="0"/>
                <a:cs typeface="Arial" panose="020B0604020202020204" pitchFamily="34" charset="0"/>
              </a:rPr>
              <a:t>Hacia </a:t>
            </a:r>
            <a:r>
              <a:rPr lang="es-ES" sz="1600" u="sng" dirty="0">
                <a:solidFill>
                  <a:srgbClr val="FF0000"/>
                </a:solidFill>
                <a:latin typeface="Arial" panose="020B0604020202020204" pitchFamily="34" charset="0"/>
                <a:cs typeface="Arial" panose="020B0604020202020204" pitchFamily="34" charset="0"/>
              </a:rPr>
              <a:t>el Reino Unido </a:t>
            </a:r>
            <a:r>
              <a:rPr lang="es-ES" sz="1400" u="sng" dirty="0">
                <a:solidFill>
                  <a:srgbClr val="FF0000"/>
                </a:solidFill>
                <a:latin typeface="Arial" panose="020B0604020202020204" pitchFamily="34" charset="0"/>
                <a:cs typeface="Arial" panose="020B0604020202020204" pitchFamily="34" charset="0"/>
              </a:rPr>
              <a:t>pero todavía en territorio de la </a:t>
            </a:r>
            <a:r>
              <a:rPr lang="es-ES" sz="1400" u="sng" dirty="0" smtClean="0">
                <a:solidFill>
                  <a:srgbClr val="FF0000"/>
                </a:solidFill>
                <a:latin typeface="Arial" panose="020B0604020202020204" pitchFamily="34" charset="0"/>
                <a:cs typeface="Arial" panose="020B0604020202020204" pitchFamily="34" charset="0"/>
              </a:rPr>
              <a:t>UE</a:t>
            </a:r>
            <a:r>
              <a:rPr lang="es-ES" sz="1600" dirty="0">
                <a:latin typeface="Arial" panose="020B0604020202020204" pitchFamily="34" charset="0"/>
                <a:cs typeface="Arial" panose="020B0604020202020204" pitchFamily="34" charset="0"/>
              </a:rPr>
              <a:t>:</a:t>
            </a:r>
            <a:r>
              <a:rPr lang="es-ES" sz="1600"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en Estado </a:t>
            </a:r>
            <a:r>
              <a:rPr lang="es-ES" sz="1200" dirty="0">
                <a:latin typeface="Arial" panose="020B0604020202020204" pitchFamily="34" charset="0"/>
                <a:cs typeface="Arial" panose="020B0604020202020204" pitchFamily="34" charset="0"/>
              </a:rPr>
              <a:t>distinto del de expedición (estrictamente Directiva 2008/118/CE, deberán pagar el II.EE en este país porque la circulación no sería válida), </a:t>
            </a:r>
            <a:r>
              <a:rPr lang="es-ES" sz="1200" dirty="0" smtClean="0">
                <a:latin typeface="Arial" panose="020B0604020202020204" pitchFamily="34" charset="0"/>
                <a:cs typeface="Arial" panose="020B0604020202020204" pitchFamily="34" charset="0"/>
              </a:rPr>
              <a:t>recomendación </a:t>
            </a:r>
            <a:r>
              <a:rPr lang="es-ES" sz="1200" dirty="0">
                <a:latin typeface="Arial" panose="020B0604020202020204" pitchFamily="34" charset="0"/>
                <a:cs typeface="Arial" panose="020B0604020202020204" pitchFamily="34" charset="0"/>
              </a:rPr>
              <a:t>Comisión UE, que los Estados miembros acepten el documento de acompañamiento como </a:t>
            </a:r>
            <a:r>
              <a:rPr lang="es-ES" sz="1200" dirty="0" smtClean="0">
                <a:latin typeface="Arial" panose="020B0604020202020204" pitchFamily="34" charset="0"/>
                <a:cs typeface="Arial" panose="020B0604020202020204" pitchFamily="34" charset="0"/>
              </a:rPr>
              <a:t>válido, si </a:t>
            </a:r>
            <a:r>
              <a:rPr lang="es-ES" sz="1200" dirty="0">
                <a:latin typeface="Arial" panose="020B0604020202020204" pitchFamily="34" charset="0"/>
                <a:cs typeface="Arial" panose="020B0604020202020204" pitchFamily="34" charset="0"/>
              </a:rPr>
              <a:t>realmente se demuestra la salida (exportación) al Reino Unido y que el Estado del expedidor devuelva o condone el II.EE ya pagado si se demuestra esta salida efectiva. </a:t>
            </a:r>
            <a:endParaRPr lang="es-ES" sz="1400" dirty="0">
              <a:latin typeface="Arial" panose="020B0604020202020204" pitchFamily="34" charset="0"/>
              <a:cs typeface="Arial" panose="020B0604020202020204" pitchFamily="34" charset="0"/>
            </a:endParaRPr>
          </a:p>
          <a:p>
            <a:pPr algn="just"/>
            <a:r>
              <a:rPr lang="es-ES" sz="1600" u="sng" dirty="0" smtClean="0">
                <a:solidFill>
                  <a:srgbClr val="FF0000"/>
                </a:solidFill>
                <a:latin typeface="Arial" panose="020B0604020202020204" pitchFamily="34" charset="0"/>
                <a:cs typeface="Arial" panose="020B0604020202020204" pitchFamily="34" charset="0"/>
              </a:rPr>
              <a:t>Hacia </a:t>
            </a:r>
            <a:r>
              <a:rPr lang="es-ES" sz="1600" u="sng" dirty="0">
                <a:solidFill>
                  <a:srgbClr val="FF0000"/>
                </a:solidFill>
                <a:latin typeface="Arial" panose="020B0604020202020204" pitchFamily="34" charset="0"/>
                <a:cs typeface="Arial" panose="020B0604020202020204" pitchFamily="34" charset="0"/>
              </a:rPr>
              <a:t>el Reino Unido </a:t>
            </a:r>
            <a:r>
              <a:rPr lang="es-ES" sz="1400" u="sng" dirty="0">
                <a:solidFill>
                  <a:srgbClr val="FF0000"/>
                </a:solidFill>
                <a:latin typeface="Arial" panose="020B0604020202020204" pitchFamily="34" charset="0"/>
                <a:cs typeface="Arial" panose="020B0604020202020204" pitchFamily="34" charset="0"/>
              </a:rPr>
              <a:t>que ya han llegado a su territorio</a:t>
            </a:r>
            <a:r>
              <a:rPr lang="es-ES" sz="1600" u="sng" dirty="0">
                <a:solidFill>
                  <a:srgbClr val="FF0000"/>
                </a:solidFill>
                <a:latin typeface="Arial" panose="020B0604020202020204" pitchFamily="34" charset="0"/>
                <a:cs typeface="Arial" panose="020B0604020202020204" pitchFamily="34" charset="0"/>
              </a:rPr>
              <a:t>:</a:t>
            </a:r>
            <a:r>
              <a:rPr lang="es-ES" sz="1600" dirty="0">
                <a:latin typeface="Arial" panose="020B0604020202020204" pitchFamily="34" charset="0"/>
                <a:cs typeface="Arial" panose="020B0604020202020204" pitchFamily="34" charset="0"/>
              </a:rPr>
              <a:t> </a:t>
            </a:r>
            <a:r>
              <a:rPr lang="es-ES" sz="1200" dirty="0">
                <a:latin typeface="Arial" panose="020B0604020202020204" pitchFamily="34" charset="0"/>
                <a:cs typeface="Arial" panose="020B0604020202020204" pitchFamily="34" charset="0"/>
              </a:rPr>
              <a:t>el expedidor deberá obtener la prueba final de la circulación y del pago del impuesto en el Reino Unido y se recomienda al Estado del expedidor devolver el II.EE pagador, </a:t>
            </a:r>
            <a:r>
              <a:rPr lang="es-ES" sz="1200" u="sng" dirty="0">
                <a:latin typeface="Arial" panose="020B0604020202020204" pitchFamily="34" charset="0"/>
                <a:cs typeface="Arial" panose="020B0604020202020204" pitchFamily="34" charset="0"/>
              </a:rPr>
              <a:t>aunque legalmente no habría obligación legal</a:t>
            </a:r>
            <a:r>
              <a:rPr lang="es-ES" sz="1200" dirty="0" smtClean="0">
                <a:latin typeface="Arial" panose="020B0604020202020204" pitchFamily="34" charset="0"/>
                <a:cs typeface="Arial" panose="020B0604020202020204" pitchFamily="34" charset="0"/>
              </a:rPr>
              <a:t>. Posible problema de prueba del pago del impuesto especial en Reino Unido para solicitar la devolución del impuesto devengado en el país de expedición.</a:t>
            </a:r>
          </a:p>
          <a:p>
            <a:pPr algn="just"/>
            <a:endParaRPr lang="es-ES" dirty="0">
              <a:latin typeface="Arial" panose="020B0604020202020204" pitchFamily="34" charset="0"/>
              <a:cs typeface="Arial" panose="020B0604020202020204" pitchFamily="34" charset="0"/>
            </a:endParaRPr>
          </a:p>
          <a:p>
            <a:pPr algn="just"/>
            <a:r>
              <a:rPr lang="es-ES" b="1" dirty="0" smtClean="0">
                <a:solidFill>
                  <a:srgbClr val="FF0000"/>
                </a:solidFill>
                <a:latin typeface="Arial" panose="020B0604020202020204" pitchFamily="34" charset="0"/>
                <a:cs typeface="Arial" panose="020B0604020202020204" pitchFamily="34" charset="0"/>
              </a:rPr>
              <a:t>VENTAS </a:t>
            </a:r>
            <a:r>
              <a:rPr lang="es-ES" b="1" dirty="0">
                <a:solidFill>
                  <a:srgbClr val="FF0000"/>
                </a:solidFill>
                <a:latin typeface="Arial" panose="020B0604020202020204" pitchFamily="34" charset="0"/>
                <a:cs typeface="Arial" panose="020B0604020202020204" pitchFamily="34" charset="0"/>
              </a:rPr>
              <a:t>A DISTANCIA (B2C): </a:t>
            </a:r>
            <a:r>
              <a:rPr lang="es-ES" sz="1400" dirty="0">
                <a:latin typeface="Arial" panose="020B0604020202020204" pitchFamily="34" charset="0"/>
                <a:cs typeface="Arial" panose="020B0604020202020204" pitchFamily="34" charset="0"/>
              </a:rPr>
              <a:t>reglas similares a envíos garantizados. </a:t>
            </a:r>
            <a:r>
              <a:rPr lang="es-ES" sz="1400" dirty="0" smtClean="0">
                <a:latin typeface="Arial" panose="020B0604020202020204" pitchFamily="34" charset="0"/>
                <a:cs typeface="Arial" panose="020B0604020202020204" pitchFamily="34" charset="0"/>
              </a:rPr>
              <a:t> </a:t>
            </a:r>
            <a:endParaRPr lang="es-ES" sz="1400" dirty="0">
              <a:latin typeface="Arial" panose="020B0604020202020204" pitchFamily="34" charset="0"/>
              <a:cs typeface="Arial" panose="020B0604020202020204" pitchFamily="34" charset="0"/>
            </a:endParaRPr>
          </a:p>
          <a:p>
            <a:pPr algn="just"/>
            <a:r>
              <a:rPr lang="es-ES" sz="1600" b="1" dirty="0">
                <a:solidFill>
                  <a:srgbClr val="FF0000"/>
                </a:solidFill>
                <a:latin typeface="Calibri" panose="020F0502020204030204" pitchFamily="34" charset="0"/>
              </a:rPr>
              <a:t>Para las empresas que realizan ventas online desde la UE al Reino Unido, ¿Qué tendrán que hacer para poder seguir vendiendo de esta manera a partir del 1 de enero</a:t>
            </a:r>
            <a:r>
              <a:rPr lang="es-ES" sz="1600" b="1" dirty="0" smtClean="0">
                <a:solidFill>
                  <a:srgbClr val="FF0000"/>
                </a:solidFill>
                <a:latin typeface="Calibri" panose="020F0502020204030204" pitchFamily="34" charset="0"/>
              </a:rPr>
              <a:t>?. </a:t>
            </a:r>
            <a:r>
              <a:rPr lang="es-ES" sz="1600" dirty="0" smtClean="0">
                <a:latin typeface="Calibri" panose="020F0502020204030204" pitchFamily="34" charset="0"/>
              </a:rPr>
              <a:t>Formalidades aduaneras.</a:t>
            </a:r>
          </a:p>
          <a:p>
            <a:pPr algn="just"/>
            <a:endParaRPr lang="es-ES" sz="1600" dirty="0" smtClean="0">
              <a:latin typeface="Calibri" panose="020F0502020204030204" pitchFamily="34" charset="0"/>
            </a:endParaRPr>
          </a:p>
          <a:p>
            <a:pPr algn="just"/>
            <a:r>
              <a:rPr lang="es-ES" sz="1600" b="1" dirty="0" smtClean="0">
                <a:solidFill>
                  <a:srgbClr val="FF0000"/>
                </a:solidFill>
                <a:latin typeface="Calibri" panose="020F0502020204030204" pitchFamily="34" charset="0"/>
              </a:rPr>
              <a:t>Compras </a:t>
            </a:r>
            <a:r>
              <a:rPr lang="es-ES" sz="1600" b="1" dirty="0" err="1" smtClean="0">
                <a:solidFill>
                  <a:srgbClr val="FF0000"/>
                </a:solidFill>
                <a:latin typeface="Calibri" panose="020F0502020204030204" pitchFamily="34" charset="0"/>
              </a:rPr>
              <a:t>on</a:t>
            </a:r>
            <a:r>
              <a:rPr lang="es-ES" sz="1600" b="1" dirty="0" smtClean="0">
                <a:solidFill>
                  <a:srgbClr val="FF0000"/>
                </a:solidFill>
                <a:latin typeface="Calibri" panose="020F0502020204030204" pitchFamily="34" charset="0"/>
              </a:rPr>
              <a:t> line por particulares españoles de productos de II.EE desde el Reino Unido.</a:t>
            </a:r>
          </a:p>
          <a:p>
            <a:pPr algn="just"/>
            <a:r>
              <a:rPr lang="es-ES" sz="1400" dirty="0"/>
              <a:t>La introducción de mercancías en la Península, islas Baleares e islas Canarias procedentes de terceros países, Ceuta o Melilla, está sujeta al pago de derechos de importación, IVA o IGIC (Canarias) y, en su caso, Impuestos Especiales y requiere la presentación de una </a:t>
            </a:r>
            <a:r>
              <a:rPr lang="es-ES" sz="1400" b="1" dirty="0"/>
              <a:t>declaración de importación</a:t>
            </a:r>
            <a:r>
              <a:rPr lang="es-ES" sz="1400" dirty="0"/>
              <a:t> (DUA</a:t>
            </a:r>
            <a:r>
              <a:rPr lang="es-ES" sz="1400" dirty="0" smtClean="0"/>
              <a:t>). Los</a:t>
            </a:r>
            <a:r>
              <a:rPr lang="es-ES" sz="1400" dirty="0"/>
              <a:t> </a:t>
            </a:r>
            <a:r>
              <a:rPr lang="es-ES" sz="1400" b="1" dirty="0"/>
              <a:t>particulares</a:t>
            </a:r>
            <a:r>
              <a:rPr lang="es-ES" sz="1400" dirty="0"/>
              <a:t> que realicen </a:t>
            </a:r>
            <a:r>
              <a:rPr lang="es-ES" sz="1400" b="1" dirty="0"/>
              <a:t>compras por internet</a:t>
            </a:r>
            <a:r>
              <a:rPr lang="es-ES" sz="1400" dirty="0"/>
              <a:t> pueden realizar la </a:t>
            </a:r>
            <a:r>
              <a:rPr lang="es-ES" sz="1400" b="1" dirty="0"/>
              <a:t>declaración aduanera a través de la Sede Electrónica de la </a:t>
            </a:r>
            <a:r>
              <a:rPr lang="es-ES" sz="1400" b="1" dirty="0" smtClean="0"/>
              <a:t>AEAT</a:t>
            </a:r>
            <a:r>
              <a:rPr lang="es-ES" sz="1400" dirty="0"/>
              <a:t>.</a:t>
            </a:r>
            <a:endParaRPr lang="es-E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7159262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5" name="Text Box 1028"/>
          <p:cNvSpPr txBox="1">
            <a:spLocks noChangeArrowheads="1"/>
          </p:cNvSpPr>
          <p:nvPr/>
        </p:nvSpPr>
        <p:spPr bwMode="auto">
          <a:xfrm>
            <a:off x="609600" y="6580584"/>
            <a:ext cx="8077200" cy="304800"/>
          </a:xfrm>
          <a:prstGeom prst="rect">
            <a:avLst/>
          </a:prstGeom>
          <a:noFill/>
          <a:ln w="9525">
            <a:noFill/>
            <a:miter lim="800000"/>
            <a:headEnd/>
            <a:tailEnd/>
          </a:ln>
        </p:spPr>
        <p:txBody>
          <a:bodyPr>
            <a:spAutoFit/>
          </a:bodyPr>
          <a:lstStyle/>
          <a:p>
            <a:pPr algn="ctr" eaLnBrk="0" hangingPunct="0"/>
            <a:r>
              <a:rPr lang="es-ES" sz="1400" i="1" dirty="0" smtClean="0">
                <a:solidFill>
                  <a:srgbClr val="004D9D"/>
                </a:solidFill>
                <a:latin typeface="Arial" charset="0"/>
              </a:rPr>
              <a:t>Departamento de Aduanas e Impuestos Especiales</a:t>
            </a:r>
            <a:endParaRPr lang="es-ES" sz="1400" i="1" dirty="0">
              <a:solidFill>
                <a:srgbClr val="004D9D"/>
              </a:solidFill>
              <a:latin typeface="Arial" charset="0"/>
            </a:endParaRPr>
          </a:p>
        </p:txBody>
      </p:sp>
      <p:pic>
        <p:nvPicPr>
          <p:cNvPr id="6" name="Imagen 5"/>
          <p:cNvPicPr>
            <a:picLocks noChangeAspect="1"/>
          </p:cNvPicPr>
          <p:nvPr/>
        </p:nvPicPr>
        <p:blipFill rotWithShape="1">
          <a:blip r:embed="rId5"/>
          <a:srcRect l="49087" t="35703" r="42843" b="58861"/>
          <a:stretch/>
        </p:blipFill>
        <p:spPr>
          <a:xfrm>
            <a:off x="3297104" y="2375190"/>
            <a:ext cx="1800200" cy="682143"/>
          </a:xfrm>
          <a:prstGeom prst="rect">
            <a:avLst/>
          </a:prstGeom>
        </p:spPr>
      </p:pic>
      <p:pic>
        <p:nvPicPr>
          <p:cNvPr id="7" name="Marcador de contenido 4"/>
          <p:cNvPicPr>
            <a:picLocks noChangeAspect="1"/>
          </p:cNvPicPr>
          <p:nvPr/>
        </p:nvPicPr>
        <p:blipFill>
          <a:blip r:embed="rId6"/>
          <a:stretch>
            <a:fillRect/>
          </a:stretch>
        </p:blipFill>
        <p:spPr>
          <a:xfrm>
            <a:off x="0" y="1772816"/>
            <a:ext cx="4644008" cy="4608512"/>
          </a:xfrm>
          <a:prstGeom prst="rect">
            <a:avLst/>
          </a:prstGeom>
        </p:spPr>
      </p:pic>
      <p:pic>
        <p:nvPicPr>
          <p:cNvPr id="8" name="Imagen 7"/>
          <p:cNvPicPr>
            <a:picLocks noChangeAspect="1"/>
          </p:cNvPicPr>
          <p:nvPr/>
        </p:nvPicPr>
        <p:blipFill>
          <a:blip r:embed="rId7"/>
          <a:stretch>
            <a:fillRect/>
          </a:stretch>
        </p:blipFill>
        <p:spPr>
          <a:xfrm>
            <a:off x="4638291" y="1772816"/>
            <a:ext cx="4499991" cy="4608512"/>
          </a:xfrm>
          <a:prstGeom prst="rect">
            <a:avLst/>
          </a:prstGeom>
        </p:spPr>
      </p:pic>
      <p:sp>
        <p:nvSpPr>
          <p:cNvPr id="9" name="Rectángulo 8"/>
          <p:cNvSpPr/>
          <p:nvPr/>
        </p:nvSpPr>
        <p:spPr>
          <a:xfrm>
            <a:off x="107504" y="742563"/>
            <a:ext cx="8723312" cy="830997"/>
          </a:xfrm>
          <a:prstGeom prst="rect">
            <a:avLst/>
          </a:prstGeom>
        </p:spPr>
        <p:txBody>
          <a:bodyPr wrap="square">
            <a:spAutoFit/>
          </a:bodyPr>
          <a:lstStyle/>
          <a:p>
            <a:pPr lvl="0" algn="just">
              <a:spcAft>
                <a:spcPts val="0"/>
              </a:spcAft>
              <a:buSzPts val="1400"/>
            </a:pPr>
            <a:r>
              <a:rPr lang="es-ES" sz="1200" b="1" u="sng" dirty="0">
                <a:solidFill>
                  <a:srgbClr val="FF0000"/>
                </a:solidFill>
                <a:latin typeface="Arial" panose="020B0604020202020204" pitchFamily="34" charset="0"/>
                <a:ea typeface="Georgia" panose="02040502050405020303" pitchFamily="18" charset="0"/>
                <a:cs typeface="Arial" panose="020B0604020202020204" pitchFamily="34" charset="0"/>
              </a:rPr>
              <a:t>Régimen de franquicias en </a:t>
            </a:r>
            <a:r>
              <a:rPr lang="es-ES" sz="1200" b="1" u="sng" dirty="0" smtClean="0">
                <a:solidFill>
                  <a:srgbClr val="FF0000"/>
                </a:solidFill>
                <a:latin typeface="Arial" panose="020B0604020202020204" pitchFamily="34" charset="0"/>
                <a:ea typeface="Georgia" panose="02040502050405020303" pitchFamily="18" charset="0"/>
                <a:cs typeface="Arial" panose="020B0604020202020204" pitchFamily="34" charset="0"/>
              </a:rPr>
              <a:t>bebidas alcohólicas y labores </a:t>
            </a:r>
            <a:r>
              <a:rPr lang="es-ES" sz="1200" b="1" u="sng" dirty="0">
                <a:solidFill>
                  <a:srgbClr val="FF0000"/>
                </a:solidFill>
                <a:latin typeface="Arial" panose="020B0604020202020204" pitchFamily="34" charset="0"/>
                <a:ea typeface="Georgia" panose="02040502050405020303" pitchFamily="18" charset="0"/>
                <a:cs typeface="Arial" panose="020B0604020202020204" pitchFamily="34" charset="0"/>
              </a:rPr>
              <a:t>del tabaco: </a:t>
            </a:r>
            <a:r>
              <a:rPr lang="es-ES" sz="1200" dirty="0">
                <a:solidFill>
                  <a:srgbClr val="FF0000"/>
                </a:solidFill>
                <a:latin typeface="Arial" panose="020B0604020202020204" pitchFamily="34" charset="0"/>
                <a:ea typeface="Georgia" panose="02040502050405020303" pitchFamily="18" charset="0"/>
                <a:cs typeface="Arial" panose="020B0604020202020204" pitchFamily="34" charset="0"/>
              </a:rPr>
              <a:t> </a:t>
            </a:r>
            <a:r>
              <a:rPr lang="es-ES" sz="1200" dirty="0" smtClean="0">
                <a:solidFill>
                  <a:srgbClr val="000000"/>
                </a:solidFill>
                <a:latin typeface="Arial" panose="020B0604020202020204" pitchFamily="34" charset="0"/>
                <a:ea typeface="Georgia" panose="02040502050405020303" pitchFamily="18" charset="0"/>
                <a:cs typeface="Arial" panose="020B0604020202020204" pitchFamily="34" charset="0"/>
              </a:rPr>
              <a:t>La </a:t>
            </a:r>
            <a:r>
              <a:rPr lang="es-ES" sz="1200" dirty="0">
                <a:solidFill>
                  <a:srgbClr val="000000"/>
                </a:solidFill>
                <a:latin typeface="Arial" panose="020B0604020202020204" pitchFamily="34" charset="0"/>
                <a:ea typeface="Georgia" panose="02040502050405020303" pitchFamily="18" charset="0"/>
                <a:cs typeface="Arial" panose="020B0604020202020204" pitchFamily="34" charset="0"/>
              </a:rPr>
              <a:t>retirada del Reino Unido supone cambios importantes en este ámbito, de tal forma que las cantidades de alcohol y labores de tabaco que se permite introducir en la Unión Europea, sin el pago de impuestos especiales en el momento de la importación, cambian al aplicarse a los viajeros británicos los límites impuestos para particulares procedentes de terceros países. </a:t>
            </a:r>
          </a:p>
        </p:txBody>
      </p:sp>
    </p:spTree>
    <p:extLst>
      <p:ext uri="{BB962C8B-B14F-4D97-AF65-F5344CB8AC3E}">
        <p14:creationId xmlns:p14="http://schemas.microsoft.com/office/powerpoint/2010/main" val="3739426265"/>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5" name="Text Box 1028"/>
          <p:cNvSpPr txBox="1">
            <a:spLocks noChangeArrowheads="1"/>
          </p:cNvSpPr>
          <p:nvPr/>
        </p:nvSpPr>
        <p:spPr bwMode="auto">
          <a:xfrm>
            <a:off x="609600" y="6580584"/>
            <a:ext cx="8077200" cy="304800"/>
          </a:xfrm>
          <a:prstGeom prst="rect">
            <a:avLst/>
          </a:prstGeom>
          <a:noFill/>
          <a:ln w="9525">
            <a:noFill/>
            <a:miter lim="800000"/>
            <a:headEnd/>
            <a:tailEnd/>
          </a:ln>
        </p:spPr>
        <p:txBody>
          <a:bodyPr>
            <a:spAutoFit/>
          </a:bodyPr>
          <a:lstStyle/>
          <a:p>
            <a:pPr algn="ctr" eaLnBrk="0" hangingPunct="0"/>
            <a:r>
              <a:rPr lang="es-ES" sz="1400" i="1" dirty="0" smtClean="0">
                <a:solidFill>
                  <a:srgbClr val="004D9D"/>
                </a:solidFill>
                <a:latin typeface="Arial" charset="0"/>
              </a:rPr>
              <a:t>Departamento de Aduanas e Impuestos Especiales</a:t>
            </a:r>
            <a:endParaRPr lang="es-ES" sz="1400" i="1" dirty="0">
              <a:solidFill>
                <a:srgbClr val="004D9D"/>
              </a:solidFill>
              <a:latin typeface="Arial" charset="0"/>
            </a:endParaRPr>
          </a:p>
        </p:txBody>
      </p:sp>
      <p:pic>
        <p:nvPicPr>
          <p:cNvPr id="6" name="Imagen 5"/>
          <p:cNvPicPr>
            <a:picLocks noChangeAspect="1"/>
          </p:cNvPicPr>
          <p:nvPr/>
        </p:nvPicPr>
        <p:blipFill rotWithShape="1">
          <a:blip r:embed="rId5"/>
          <a:srcRect l="49087" t="35703" r="42843" b="58861"/>
          <a:stretch/>
        </p:blipFill>
        <p:spPr>
          <a:xfrm>
            <a:off x="3491881" y="0"/>
            <a:ext cx="1800200" cy="682143"/>
          </a:xfrm>
          <a:prstGeom prst="rect">
            <a:avLst/>
          </a:prstGeom>
        </p:spPr>
      </p:pic>
      <p:sp>
        <p:nvSpPr>
          <p:cNvPr id="8" name="Título 1"/>
          <p:cNvSpPr txBox="1">
            <a:spLocks/>
          </p:cNvSpPr>
          <p:nvPr/>
        </p:nvSpPr>
        <p:spPr>
          <a:xfrm>
            <a:off x="395536" y="798485"/>
            <a:ext cx="7772400" cy="686300"/>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S" sz="3600" b="1" smtClean="0">
                <a:solidFill>
                  <a:srgbClr val="FF0000"/>
                </a:solidFill>
              </a:rPr>
              <a:t>PRUEBAS ALTERNATIVAS DE SALIDA UE</a:t>
            </a:r>
            <a:endParaRPr lang="es-ES" sz="3600" b="1" dirty="0">
              <a:solidFill>
                <a:srgbClr val="FF0000"/>
              </a:solidFill>
            </a:endParaRPr>
          </a:p>
        </p:txBody>
      </p:sp>
      <p:sp>
        <p:nvSpPr>
          <p:cNvPr id="2" name="Rectángulo 1"/>
          <p:cNvSpPr/>
          <p:nvPr/>
        </p:nvSpPr>
        <p:spPr>
          <a:xfrm>
            <a:off x="179512" y="1700808"/>
            <a:ext cx="8640960" cy="4832092"/>
          </a:xfrm>
          <a:prstGeom prst="rect">
            <a:avLst/>
          </a:prstGeom>
        </p:spPr>
        <p:txBody>
          <a:bodyPr wrap="square">
            <a:spAutoFit/>
          </a:bodyPr>
          <a:lstStyle/>
          <a:p>
            <a:pPr algn="just"/>
            <a:r>
              <a:rPr lang="es-ES" sz="1600" dirty="0" smtClean="0">
                <a:latin typeface="Arial" panose="020B0604020202020204" pitchFamily="34" charset="0"/>
                <a:cs typeface="Arial" panose="020B0604020202020204" pitchFamily="34" charset="0"/>
              </a:rPr>
              <a:t>1. Certificación </a:t>
            </a:r>
            <a:r>
              <a:rPr lang="es-ES" sz="1600" dirty="0">
                <a:latin typeface="Arial" panose="020B0604020202020204" pitchFamily="34" charset="0"/>
                <a:cs typeface="Arial" panose="020B0604020202020204" pitchFamily="34" charset="0"/>
              </a:rPr>
              <a:t>de entrada o entrega en Reino Unido expedido por sus autoridades. </a:t>
            </a:r>
            <a:endParaRPr lang="es-ES" sz="1600" dirty="0" smtClean="0">
              <a:latin typeface="Arial" panose="020B0604020202020204" pitchFamily="34" charset="0"/>
              <a:cs typeface="Arial" panose="020B0604020202020204" pitchFamily="34" charset="0"/>
            </a:endParaRPr>
          </a:p>
          <a:p>
            <a:pPr marL="342900" indent="-342900" algn="just">
              <a:buAutoNum type="arabicPeriod"/>
            </a:pPr>
            <a:endParaRPr lang="es-ES" sz="1600" dirty="0">
              <a:latin typeface="Arial" panose="020B0604020202020204" pitchFamily="34" charset="0"/>
              <a:cs typeface="Arial" panose="020B0604020202020204" pitchFamily="34" charset="0"/>
            </a:endParaRPr>
          </a:p>
          <a:p>
            <a:pPr algn="just"/>
            <a:r>
              <a:rPr lang="es-ES" sz="1600" dirty="0">
                <a:latin typeface="Arial" panose="020B0604020202020204" pitchFamily="34" charset="0"/>
                <a:cs typeface="Arial" panose="020B0604020202020204" pitchFamily="34" charset="0"/>
              </a:rPr>
              <a:t>2. Albarán de entrega. </a:t>
            </a:r>
            <a:endParaRPr lang="es-ES" sz="1600" dirty="0" smtClean="0">
              <a:latin typeface="Arial" panose="020B0604020202020204" pitchFamily="34" charset="0"/>
              <a:cs typeface="Arial" panose="020B0604020202020204" pitchFamily="34" charset="0"/>
            </a:endParaRPr>
          </a:p>
          <a:p>
            <a:pPr algn="just"/>
            <a:endParaRPr lang="es-ES" sz="1600" dirty="0">
              <a:latin typeface="Arial" panose="020B0604020202020204" pitchFamily="34" charset="0"/>
              <a:cs typeface="Arial" panose="020B0604020202020204" pitchFamily="34" charset="0"/>
            </a:endParaRPr>
          </a:p>
          <a:p>
            <a:pPr algn="just"/>
            <a:r>
              <a:rPr lang="es-ES" sz="1600" dirty="0">
                <a:latin typeface="Arial" panose="020B0604020202020204" pitchFamily="34" charset="0"/>
                <a:cs typeface="Arial" panose="020B0604020202020204" pitchFamily="34" charset="0"/>
              </a:rPr>
              <a:t>3. Documento firmado y autenticado por el operador económico. </a:t>
            </a:r>
            <a:endParaRPr lang="es-ES" sz="1600" dirty="0" smtClean="0">
              <a:latin typeface="Arial" panose="020B0604020202020204" pitchFamily="34" charset="0"/>
              <a:cs typeface="Arial" panose="020B0604020202020204" pitchFamily="34" charset="0"/>
            </a:endParaRPr>
          </a:p>
          <a:p>
            <a:pPr algn="just"/>
            <a:endParaRPr lang="es-ES" sz="1600" dirty="0">
              <a:latin typeface="Arial" panose="020B0604020202020204" pitchFamily="34" charset="0"/>
              <a:cs typeface="Arial" panose="020B0604020202020204" pitchFamily="34" charset="0"/>
            </a:endParaRPr>
          </a:p>
          <a:p>
            <a:pPr algn="just"/>
            <a:r>
              <a:rPr lang="es-ES" sz="1600" dirty="0">
                <a:latin typeface="Arial" panose="020B0604020202020204" pitchFamily="34" charset="0"/>
                <a:cs typeface="Arial" panose="020B0604020202020204" pitchFamily="34" charset="0"/>
              </a:rPr>
              <a:t>4. Certificado de las Aduanas el Estado miembro de salida o de un tercer país. </a:t>
            </a:r>
            <a:endParaRPr lang="es-ES" sz="1600" dirty="0" smtClean="0">
              <a:latin typeface="Arial" panose="020B0604020202020204" pitchFamily="34" charset="0"/>
              <a:cs typeface="Arial" panose="020B0604020202020204" pitchFamily="34" charset="0"/>
            </a:endParaRPr>
          </a:p>
          <a:p>
            <a:pPr algn="just"/>
            <a:endParaRPr lang="es-ES" sz="1600" dirty="0">
              <a:latin typeface="Arial" panose="020B0604020202020204" pitchFamily="34" charset="0"/>
              <a:cs typeface="Arial" panose="020B0604020202020204" pitchFamily="34" charset="0"/>
            </a:endParaRPr>
          </a:p>
          <a:p>
            <a:pPr algn="just"/>
            <a:r>
              <a:rPr lang="es-ES" sz="1600" dirty="0">
                <a:latin typeface="Arial" panose="020B0604020202020204" pitchFamily="34" charset="0"/>
                <a:cs typeface="Arial" panose="020B0604020202020204" pitchFamily="34" charset="0"/>
              </a:rPr>
              <a:t>5. Registros de mercancías suministrados a buques, aeronaves o instalaciones en alta mar</a:t>
            </a:r>
            <a:r>
              <a:rPr lang="es-ES" sz="1600" dirty="0" smtClean="0">
                <a:latin typeface="Arial" panose="020B0604020202020204" pitchFamily="34" charset="0"/>
                <a:cs typeface="Arial" panose="020B0604020202020204" pitchFamily="34" charset="0"/>
              </a:rPr>
              <a:t>.</a:t>
            </a:r>
          </a:p>
          <a:p>
            <a:pPr algn="just"/>
            <a:r>
              <a:rPr lang="es-ES" sz="1600" dirty="0" smtClean="0">
                <a:latin typeface="Arial" panose="020B0604020202020204" pitchFamily="34" charset="0"/>
                <a:cs typeface="Arial" panose="020B0604020202020204" pitchFamily="34" charset="0"/>
              </a:rPr>
              <a:t> </a:t>
            </a:r>
          </a:p>
          <a:p>
            <a:pPr algn="just"/>
            <a:r>
              <a:rPr lang="es-ES" sz="1600" dirty="0" smtClean="0">
                <a:latin typeface="Arial" panose="020B0604020202020204" pitchFamily="34" charset="0"/>
                <a:cs typeface="Arial" panose="020B0604020202020204" pitchFamily="34" charset="0"/>
              </a:rPr>
              <a:t>6. Documento de transporte CMR, debidamente cumplimentado por el expedidor y por el destinatario de las mercancías objeto del transporte.</a:t>
            </a:r>
            <a:endParaRPr lang="es-ES" sz="1600" dirty="0">
              <a:latin typeface="Arial" panose="020B0604020202020204" pitchFamily="34" charset="0"/>
              <a:cs typeface="Arial" panose="020B0604020202020204" pitchFamily="34" charset="0"/>
            </a:endParaRPr>
          </a:p>
          <a:p>
            <a:pPr algn="just"/>
            <a:endParaRPr lang="es-ES" sz="1600" dirty="0" smtClean="0">
              <a:latin typeface="Arial" panose="020B0604020202020204" pitchFamily="34" charset="0"/>
              <a:cs typeface="Arial" panose="020B0604020202020204" pitchFamily="34" charset="0"/>
            </a:endParaRPr>
          </a:p>
          <a:p>
            <a:pPr algn="just"/>
            <a:endParaRPr lang="es-ES" sz="1600" dirty="0">
              <a:latin typeface="Arial" panose="020B0604020202020204" pitchFamily="34" charset="0"/>
              <a:cs typeface="Arial" panose="020B0604020202020204" pitchFamily="34" charset="0"/>
            </a:endParaRPr>
          </a:p>
          <a:p>
            <a:pPr algn="just"/>
            <a:r>
              <a:rPr lang="es-ES" sz="1600" dirty="0">
                <a:latin typeface="Arial" panose="020B0604020202020204" pitchFamily="34" charset="0"/>
                <a:cs typeface="Arial" panose="020B0604020202020204" pitchFamily="34" charset="0"/>
              </a:rPr>
              <a:t>En todo caso cada Estado miembro, conforme su </a:t>
            </a:r>
            <a:r>
              <a:rPr lang="es-ES" sz="1600" dirty="0" smtClean="0">
                <a:latin typeface="Arial" panose="020B0604020202020204" pitchFamily="34" charset="0"/>
                <a:cs typeface="Arial" panose="020B0604020202020204" pitchFamily="34" charset="0"/>
              </a:rPr>
              <a:t>normativa nacional, </a:t>
            </a:r>
            <a:r>
              <a:rPr lang="es-ES" sz="1600" dirty="0">
                <a:latin typeface="Arial" panose="020B0604020202020204" pitchFamily="34" charset="0"/>
                <a:cs typeface="Arial" panose="020B0604020202020204" pitchFamily="34" charset="0"/>
              </a:rPr>
              <a:t>tiene libertad para apreciar estas y otras pruebas en cada caso concreto. </a:t>
            </a:r>
            <a:endParaRPr lang="es-ES" sz="1600" dirty="0" smtClean="0">
              <a:latin typeface="Arial" panose="020B0604020202020204" pitchFamily="34" charset="0"/>
              <a:cs typeface="Arial" panose="020B0604020202020204" pitchFamily="34" charset="0"/>
            </a:endParaRPr>
          </a:p>
          <a:p>
            <a:pPr algn="just"/>
            <a:endParaRPr lang="es-ES" sz="1600" dirty="0">
              <a:latin typeface="Arial" panose="020B0604020202020204" pitchFamily="34" charset="0"/>
              <a:cs typeface="Arial" panose="020B0604020202020204" pitchFamily="34" charset="0"/>
            </a:endParaRPr>
          </a:p>
          <a:p>
            <a:r>
              <a:rPr lang="es-ES" dirty="0" smtClean="0"/>
              <a:t> </a:t>
            </a:r>
            <a:endParaRPr lang="es-ES" dirty="0">
              <a:latin typeface="Arial" panose="020B0604020202020204" pitchFamily="34" charset="0"/>
              <a:cs typeface="Arial" panose="020B0604020202020204" pitchFamily="34" charset="0"/>
            </a:endParaRPr>
          </a:p>
          <a:p>
            <a:endParaRPr lang="es-ES" dirty="0"/>
          </a:p>
        </p:txBody>
      </p:sp>
    </p:spTree>
    <p:extLst>
      <p:ext uri="{BB962C8B-B14F-4D97-AF65-F5344CB8AC3E}">
        <p14:creationId xmlns:p14="http://schemas.microsoft.com/office/powerpoint/2010/main" val="28498282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95536" y="188640"/>
            <a:ext cx="8640960" cy="1046440"/>
          </a:xfrm>
          <a:prstGeom prst="rect">
            <a:avLst/>
          </a:prstGeom>
        </p:spPr>
        <p:txBody>
          <a:bodyPr wrap="square">
            <a:spAutoFit/>
          </a:bodyPr>
          <a:lstStyle/>
          <a:p>
            <a:r>
              <a:rPr lang="es-ES" dirty="0" smtClean="0">
                <a:solidFill>
                  <a:srgbClr val="FF0000"/>
                </a:solidFill>
              </a:rPr>
              <a:t>	</a:t>
            </a:r>
            <a:r>
              <a:rPr lang="es-ES" sz="2400" b="1" dirty="0" smtClean="0">
                <a:solidFill>
                  <a:srgbClr val="FF0000"/>
                </a:solidFill>
              </a:rPr>
              <a:t>CIRCULACIÓN PRODUCTOS DEL SECTOR VITIVINÍCOLA</a:t>
            </a:r>
            <a:endParaRPr lang="es-ES" dirty="0" smtClean="0">
              <a:solidFill>
                <a:srgbClr val="FF0000"/>
              </a:solidFill>
              <a:latin typeface="Calibri" panose="020F0502020204030204" pitchFamily="34" charset="0"/>
            </a:endParaRPr>
          </a:p>
          <a:p>
            <a:r>
              <a:rPr lang="es-ES" sz="2000" b="1" dirty="0">
                <a:solidFill>
                  <a:srgbClr val="FF0000"/>
                </a:solidFill>
                <a:latin typeface="Calibri" panose="020F0502020204030204" pitchFamily="34" charset="0"/>
              </a:rPr>
              <a:t> </a:t>
            </a:r>
            <a:r>
              <a:rPr lang="es-ES" sz="2000" b="1" dirty="0" smtClean="0">
                <a:solidFill>
                  <a:srgbClr val="FF0000"/>
                </a:solidFill>
                <a:latin typeface="Calibri" panose="020F0502020204030204" pitchFamily="34" charset="0"/>
              </a:rPr>
              <a:t>      Información </a:t>
            </a:r>
            <a:r>
              <a:rPr lang="es-ES" sz="2000" b="1" dirty="0">
                <a:solidFill>
                  <a:srgbClr val="FF0000"/>
                </a:solidFill>
                <a:latin typeface="Calibri" panose="020F0502020204030204" pitchFamily="34" charset="0"/>
              </a:rPr>
              <a:t>sobre el formulario VI-1: Qué es, cómo y dónde se </a:t>
            </a:r>
            <a:r>
              <a:rPr lang="es-ES" sz="2000" b="1" dirty="0" smtClean="0">
                <a:solidFill>
                  <a:srgbClr val="FF0000"/>
                </a:solidFill>
                <a:latin typeface="Calibri" panose="020F0502020204030204" pitchFamily="34" charset="0"/>
              </a:rPr>
              <a:t>tramita.</a:t>
            </a:r>
            <a:endParaRPr lang="es-ES" sz="2000" b="1" dirty="0">
              <a:solidFill>
                <a:srgbClr val="FF0000"/>
              </a:solidFill>
            </a:endParaRPr>
          </a:p>
          <a:p>
            <a:endParaRPr lang="es-ES" dirty="0"/>
          </a:p>
        </p:txBody>
      </p:sp>
      <p:sp>
        <p:nvSpPr>
          <p:cNvPr id="3" name="Rectángulo 2"/>
          <p:cNvSpPr/>
          <p:nvPr/>
        </p:nvSpPr>
        <p:spPr>
          <a:xfrm>
            <a:off x="107504" y="980728"/>
            <a:ext cx="8856984" cy="5909310"/>
          </a:xfrm>
          <a:prstGeom prst="rect">
            <a:avLst/>
          </a:prstGeom>
        </p:spPr>
        <p:txBody>
          <a:bodyPr wrap="square">
            <a:spAutoFit/>
          </a:bodyPr>
          <a:lstStyle/>
          <a:p>
            <a:pPr algn="just"/>
            <a:r>
              <a:rPr lang="es-ES" sz="1200" dirty="0"/>
              <a:t> </a:t>
            </a:r>
            <a:r>
              <a:rPr lang="es-ES" sz="1400" b="1" dirty="0">
                <a:solidFill>
                  <a:srgbClr val="FF0000"/>
                </a:solidFill>
              </a:rPr>
              <a:t>Reglamento Delegado (UE) 2018/273 de la Comisión, de 11 de diciembre de </a:t>
            </a:r>
            <a:r>
              <a:rPr lang="es-ES" sz="1400" b="1" dirty="0" smtClean="0">
                <a:solidFill>
                  <a:srgbClr val="FF0000"/>
                </a:solidFill>
              </a:rPr>
              <a:t>2017, </a:t>
            </a:r>
            <a:r>
              <a:rPr lang="es-ES" sz="1400" dirty="0" smtClean="0"/>
              <a:t>completa </a:t>
            </a:r>
            <a:r>
              <a:rPr lang="es-ES" sz="1400" dirty="0"/>
              <a:t>el Reglamento (UE) 1308/2013 del Parlamento Europeo y del Consejo </a:t>
            </a:r>
            <a:r>
              <a:rPr lang="es-ES" sz="1400" dirty="0" smtClean="0"/>
              <a:t>régimen </a:t>
            </a:r>
            <a:r>
              <a:rPr lang="es-ES" sz="1400" dirty="0"/>
              <a:t>de autorizaciones para plantaciones de vid, el registro vitícola, los documentos de acompañamiento, la certificación, el registro de entradas y salidas, las declaraciones obligatorias, las notificaciones y la publicación de la información notificada, y </a:t>
            </a:r>
            <a:r>
              <a:rPr lang="es-ES" sz="1400" dirty="0" smtClean="0"/>
              <a:t>completa </a:t>
            </a:r>
            <a:r>
              <a:rPr lang="es-ES" sz="1400" dirty="0"/>
              <a:t>el Reglamento (UE) </a:t>
            </a:r>
            <a:r>
              <a:rPr lang="es-ES" sz="1400" dirty="0" smtClean="0"/>
              <a:t>1308/2013 </a:t>
            </a:r>
            <a:r>
              <a:rPr lang="es-ES" sz="1400" dirty="0"/>
              <a:t>del Parlamento Europeo y del Consejo en lo que atañe a los controles y sanciones pertinentes por el que se modifican los Reglamentos (CE) 555/2008, 606/2009 y 607/2009 de la Comisión y por el que se </a:t>
            </a:r>
            <a:r>
              <a:rPr lang="es-ES" sz="1400" u="sng" dirty="0"/>
              <a:t>derogan el Reglamento (CE) 436/2009 de la Comisión y el Reglamento Delegado (UE) 2015/560 de la Comisión</a:t>
            </a:r>
            <a:r>
              <a:rPr lang="es-ES" sz="1400" dirty="0"/>
              <a:t>, prevé que los e-AD que acompañan a los envíos de productos vitivinícolas, a efectos de la aplicación de la normas sobre IIEE, sean considerados también como documentos de acompañamiento reconocidos a tenor del Reglamento (UE) 1308/2013 por las autoridades competentes.   </a:t>
            </a:r>
            <a:endParaRPr lang="es-ES" sz="1400" dirty="0" smtClean="0"/>
          </a:p>
          <a:p>
            <a:pPr algn="just"/>
            <a:endParaRPr lang="es-ES" sz="1400" dirty="0"/>
          </a:p>
          <a:p>
            <a:pPr algn="just"/>
            <a:r>
              <a:rPr lang="es-ES" sz="1400" b="1" dirty="0">
                <a:solidFill>
                  <a:srgbClr val="FF0000"/>
                </a:solidFill>
              </a:rPr>
              <a:t>Orden HAC/481/2019, de 26 de marzo</a:t>
            </a:r>
            <a:r>
              <a:rPr lang="es-ES" sz="1400" dirty="0"/>
              <a:t>, </a:t>
            </a:r>
            <a:r>
              <a:rPr lang="es-ES" sz="1400" dirty="0" smtClean="0"/>
              <a:t>normas </a:t>
            </a:r>
            <a:r>
              <a:rPr lang="es-ES" sz="1400" dirty="0"/>
              <a:t>de cumplimentación del documento administrativo electrónico interno y el modelo 525 “Documento de acompañamiento de emergencia interno”,  “</a:t>
            </a:r>
            <a:r>
              <a:rPr lang="es-ES" sz="1400" i="1" u="sng" dirty="0"/>
              <a:t>El documento administrativo electrónico podrá amparar la circulación de productos vitivinícolas sujetos a los impuestos especiales que circulen en el ámbito interno en régimen suspensivo cuando el interesado, además de cumplimentar los apartados contenidos en las normas y referidos a estos productos, manifieste expresamente su consentimiento para la cesión de los datos a la autoridad competente”. </a:t>
            </a:r>
            <a:endParaRPr lang="es-ES" sz="1400" i="1" u="sng" dirty="0" smtClean="0"/>
          </a:p>
          <a:p>
            <a:pPr algn="just"/>
            <a:endParaRPr lang="es-ES" sz="1400" i="1" u="sng" dirty="0"/>
          </a:p>
          <a:p>
            <a:pPr algn="just"/>
            <a:r>
              <a:rPr lang="es-ES" sz="1400" dirty="0" smtClean="0"/>
              <a:t>Productos </a:t>
            </a:r>
            <a:r>
              <a:rPr lang="es-ES" sz="1400" dirty="0"/>
              <a:t>que no estén sujetos a los trámites de circulación previstos en la Directiva 2008/118/CE relativa al régimen general de los impuestos especiales, existen varias posibilidades:  </a:t>
            </a:r>
          </a:p>
          <a:p>
            <a:pPr marL="342900" indent="-342900" algn="just">
              <a:buAutoNum type="alphaLcParenR"/>
            </a:pPr>
            <a:r>
              <a:rPr lang="es-ES" sz="1400" b="1" dirty="0">
                <a:solidFill>
                  <a:srgbClr val="FF0000"/>
                </a:solidFill>
              </a:rPr>
              <a:t>En los intercambios con terceros países, </a:t>
            </a:r>
            <a:r>
              <a:rPr lang="es-ES" sz="1400" dirty="0" smtClean="0"/>
              <a:t>autoridad </a:t>
            </a:r>
            <a:r>
              <a:rPr lang="es-ES" sz="1400" dirty="0"/>
              <a:t>competente es el Ministerio de Agricultura, Pesca, y Alimentación de acuerdo al Real Decreto 323/1994, </a:t>
            </a:r>
            <a:r>
              <a:rPr lang="es-ES" sz="1400" dirty="0" smtClean="0"/>
              <a:t>modelo </a:t>
            </a:r>
            <a:r>
              <a:rPr lang="es-ES" sz="1400" dirty="0"/>
              <a:t>del </a:t>
            </a:r>
            <a:r>
              <a:rPr lang="es-ES" sz="1400" u="sng" dirty="0">
                <a:solidFill>
                  <a:srgbClr val="FF0000"/>
                </a:solidFill>
              </a:rPr>
              <a:t>anexo VII del Reglamento (CE) 436/2009</a:t>
            </a:r>
            <a:r>
              <a:rPr lang="es-ES" sz="1400" dirty="0"/>
              <a:t>. </a:t>
            </a:r>
          </a:p>
          <a:p>
            <a:pPr marL="342900" indent="-342900" algn="just">
              <a:buAutoNum type="alphaLcParenR"/>
            </a:pPr>
            <a:r>
              <a:rPr lang="es-ES" sz="1400" b="1" dirty="0">
                <a:solidFill>
                  <a:srgbClr val="FF0000"/>
                </a:solidFill>
              </a:rPr>
              <a:t>En los intercambios intracomunitarios</a:t>
            </a:r>
            <a:r>
              <a:rPr lang="es-ES" sz="1400" dirty="0"/>
              <a:t>, </a:t>
            </a:r>
            <a:r>
              <a:rPr lang="es-ES" sz="1400" dirty="0" smtClean="0"/>
              <a:t>órganos </a:t>
            </a:r>
            <a:r>
              <a:rPr lang="es-ES" sz="1400" dirty="0"/>
              <a:t>competentes de las Comunidades Autónomas quienes se encargan de la aplicación de las disposiciones relativas a los documentos de acompañamiento de los transportes de los productos vitivinícolas, y a la llevanza de registros en los que los poseedores deben anotar las entradas y salidas de dichos productos.  </a:t>
            </a:r>
          </a:p>
        </p:txBody>
      </p:sp>
    </p:spTree>
    <p:extLst>
      <p:ext uri="{BB962C8B-B14F-4D97-AF65-F5344CB8AC3E}">
        <p14:creationId xmlns:p14="http://schemas.microsoft.com/office/powerpoint/2010/main" val="22778562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10" name="Text Box 1028"/>
          <p:cNvSpPr txBox="1">
            <a:spLocks noChangeArrowheads="1"/>
          </p:cNvSpPr>
          <p:nvPr/>
        </p:nvSpPr>
        <p:spPr bwMode="auto">
          <a:xfrm>
            <a:off x="609600" y="6525344"/>
            <a:ext cx="8077200" cy="304800"/>
          </a:xfrm>
          <a:prstGeom prst="rect">
            <a:avLst/>
          </a:prstGeom>
          <a:noFill/>
          <a:ln w="9525">
            <a:noFill/>
            <a:miter lim="800000"/>
            <a:headEnd/>
            <a:tailEnd/>
          </a:ln>
        </p:spPr>
        <p:txBody>
          <a:bodyPr>
            <a:spAutoFit/>
          </a:bodyPr>
          <a:lstStyle/>
          <a:p>
            <a:pPr algn="ctr" eaLnBrk="0" hangingPunct="0"/>
            <a:r>
              <a:rPr lang="es-ES" sz="1400" i="1" dirty="0" smtClean="0">
                <a:solidFill>
                  <a:srgbClr val="004D9D"/>
                </a:solidFill>
                <a:latin typeface="Arial" charset="0"/>
              </a:rPr>
              <a:t>Departamento de Aduanas e Impuestos Especiales</a:t>
            </a:r>
            <a:endParaRPr lang="es-ES" sz="1400" i="1" dirty="0">
              <a:solidFill>
                <a:srgbClr val="004D9D"/>
              </a:solidFill>
              <a:latin typeface="Arial" charset="0"/>
            </a:endParaRPr>
          </a:p>
        </p:txBody>
      </p:sp>
      <p:pic>
        <p:nvPicPr>
          <p:cNvPr id="13" name="Imagen 12"/>
          <p:cNvPicPr>
            <a:picLocks noChangeAspect="1"/>
          </p:cNvPicPr>
          <p:nvPr/>
        </p:nvPicPr>
        <p:blipFill rotWithShape="1">
          <a:blip r:embed="rId5"/>
          <a:srcRect l="49087" t="35703" r="42843" b="58861"/>
          <a:stretch/>
        </p:blipFill>
        <p:spPr>
          <a:xfrm>
            <a:off x="3491881" y="0"/>
            <a:ext cx="1800200" cy="682143"/>
          </a:xfrm>
          <a:prstGeom prst="rect">
            <a:avLst/>
          </a:prstGeom>
        </p:spPr>
      </p:pic>
      <p:sp>
        <p:nvSpPr>
          <p:cNvPr id="14" name="Rectángulo 13"/>
          <p:cNvSpPr/>
          <p:nvPr/>
        </p:nvSpPr>
        <p:spPr>
          <a:xfrm>
            <a:off x="3931" y="4725144"/>
            <a:ext cx="9144000" cy="400110"/>
          </a:xfrm>
          <a:prstGeom prst="rect">
            <a:avLst/>
          </a:prstGeom>
        </p:spPr>
        <p:txBody>
          <a:bodyPr wrap="square">
            <a:spAutoFit/>
          </a:bodyPr>
          <a:lstStyle/>
          <a:p>
            <a:pPr algn="ctr"/>
            <a:r>
              <a:rPr lang="es-ES" sz="2000" b="1" dirty="0" smtClean="0">
                <a:solidFill>
                  <a:srgbClr val="FF0000"/>
                </a:solidFill>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Enlace a la página Web de la Comisión Europea (versión en español) sobre aspectos fiscales y aduaneros del </a:t>
            </a:r>
            <a:r>
              <a:rPr lang="es-ES" sz="1200" dirty="0" err="1" smtClean="0">
                <a:latin typeface="Arial" panose="020B0604020202020204" pitchFamily="34" charset="0"/>
                <a:cs typeface="Arial" panose="020B0604020202020204" pitchFamily="34" charset="0"/>
              </a:rPr>
              <a:t>Brexit</a:t>
            </a:r>
            <a:endParaRPr lang="es-ES" sz="1200" dirty="0"/>
          </a:p>
        </p:txBody>
      </p:sp>
      <p:sp>
        <p:nvSpPr>
          <p:cNvPr id="2" name="Rectángulo 1"/>
          <p:cNvSpPr/>
          <p:nvPr/>
        </p:nvSpPr>
        <p:spPr>
          <a:xfrm>
            <a:off x="179512" y="4869160"/>
            <a:ext cx="8712968" cy="1754326"/>
          </a:xfrm>
          <a:prstGeom prst="rect">
            <a:avLst/>
          </a:prstGeom>
        </p:spPr>
        <p:txBody>
          <a:bodyPr wrap="square">
            <a:spAutoFit/>
          </a:bodyPr>
          <a:lstStyle/>
          <a:p>
            <a:endParaRPr lang="es-ES" u="sng" dirty="0">
              <a:solidFill>
                <a:srgbClr val="0563C1"/>
              </a:solidFill>
              <a:latin typeface="Calibri" panose="020F0502020204030204" pitchFamily="34" charset="0"/>
              <a:hlinkClick r:id="rId6"/>
            </a:endParaRPr>
          </a:p>
          <a:p>
            <a:r>
              <a:rPr lang="es-ES" u="sng" dirty="0" smtClean="0">
                <a:solidFill>
                  <a:srgbClr val="0563C1"/>
                </a:solidFill>
                <a:latin typeface="Calibri" panose="020F0502020204030204" pitchFamily="34" charset="0"/>
                <a:hlinkClick r:id="rId6"/>
              </a:rPr>
              <a:t>https</a:t>
            </a:r>
            <a:r>
              <a:rPr lang="es-ES" u="sng" dirty="0">
                <a:solidFill>
                  <a:srgbClr val="0563C1"/>
                </a:solidFill>
                <a:latin typeface="Calibri" panose="020F0502020204030204" pitchFamily="34" charset="0"/>
                <a:hlinkClick r:id="rId6"/>
              </a:rPr>
              <a:t>://</a:t>
            </a:r>
            <a:r>
              <a:rPr lang="es-ES" u="sng" dirty="0" smtClean="0">
                <a:solidFill>
                  <a:srgbClr val="0563C1"/>
                </a:solidFill>
                <a:latin typeface="Calibri" panose="020F0502020204030204" pitchFamily="34" charset="0"/>
                <a:hlinkClick r:id="rId6"/>
              </a:rPr>
              <a:t>ec.europa.eu/taxation_customs/uk-withdrawal-es</a:t>
            </a:r>
            <a:endParaRPr lang="es-ES" u="sng" dirty="0" smtClean="0">
              <a:solidFill>
                <a:srgbClr val="0563C1"/>
              </a:solidFill>
              <a:latin typeface="Calibri" panose="020F0502020204030204" pitchFamily="34" charset="0"/>
            </a:endParaRPr>
          </a:p>
          <a:p>
            <a:endParaRPr lang="es-ES" dirty="0"/>
          </a:p>
          <a:p>
            <a:r>
              <a:rPr lang="es-ES" u="sng" dirty="0">
                <a:hlinkClick r:id="rId7"/>
              </a:rPr>
              <a:t>https://</a:t>
            </a:r>
            <a:r>
              <a:rPr lang="es-ES" u="sng" dirty="0" smtClean="0">
                <a:hlinkClick r:id="rId7"/>
              </a:rPr>
              <a:t>www.mapa.gob.es/es/ministerio/ministerio-exterior/brexit/default.aspx</a:t>
            </a:r>
            <a:endParaRPr lang="es-ES" u="sng" dirty="0" smtClean="0">
              <a:solidFill>
                <a:srgbClr val="0563C1"/>
              </a:solidFill>
              <a:latin typeface="Calibri" panose="020F0502020204030204" pitchFamily="34" charset="0"/>
            </a:endParaRPr>
          </a:p>
          <a:p>
            <a:endParaRPr lang="es-ES" dirty="0"/>
          </a:p>
          <a:p>
            <a:endParaRPr lang="es-ES" dirty="0"/>
          </a:p>
        </p:txBody>
      </p:sp>
      <p:pic>
        <p:nvPicPr>
          <p:cNvPr id="8" name="Imagen 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23528" y="836712"/>
            <a:ext cx="7620000" cy="1590675"/>
          </a:xfrm>
          <a:prstGeom prst="rect">
            <a:avLst/>
          </a:prstGeom>
        </p:spPr>
      </p:pic>
      <p:sp>
        <p:nvSpPr>
          <p:cNvPr id="3" name="Rectángulo 2"/>
          <p:cNvSpPr/>
          <p:nvPr/>
        </p:nvSpPr>
        <p:spPr>
          <a:xfrm>
            <a:off x="179512" y="2636912"/>
            <a:ext cx="8784976" cy="369332"/>
          </a:xfrm>
          <a:prstGeom prst="rect">
            <a:avLst/>
          </a:prstGeom>
        </p:spPr>
        <p:txBody>
          <a:bodyPr wrap="square">
            <a:spAutoFit/>
          </a:bodyPr>
          <a:lstStyle/>
          <a:p>
            <a:pPr algn="ctr"/>
            <a:r>
              <a:rPr lang="es-ES" b="1" dirty="0">
                <a:solidFill>
                  <a:srgbClr val="FF0000"/>
                </a:solidFill>
                <a:latin typeface="Arial" panose="020B0604020202020204" pitchFamily="34" charset="0"/>
                <a:cs typeface="Arial" panose="020B0604020202020204" pitchFamily="34" charset="0"/>
              </a:rPr>
              <a:t>RECOMENDACIÓN DE LA </a:t>
            </a:r>
            <a:r>
              <a:rPr lang="es-ES" b="1">
                <a:solidFill>
                  <a:srgbClr val="FF0000"/>
                </a:solidFill>
                <a:latin typeface="Arial" panose="020B0604020202020204" pitchFamily="34" charset="0"/>
                <a:cs typeface="Arial" panose="020B0604020202020204" pitchFamily="34" charset="0"/>
              </a:rPr>
              <a:t>COMISIÓN </a:t>
            </a:r>
            <a:r>
              <a:rPr lang="es-ES" b="1" smtClean="0">
                <a:solidFill>
                  <a:srgbClr val="FF0000"/>
                </a:solidFill>
                <a:latin typeface="Arial" panose="020B0604020202020204" pitchFamily="34" charset="0"/>
                <a:cs typeface="Arial" panose="020B0604020202020204" pitchFamily="34" charset="0"/>
              </a:rPr>
              <a:t>UE</a:t>
            </a:r>
            <a:endParaRPr lang="es-ES" dirty="0"/>
          </a:p>
        </p:txBody>
      </p:sp>
      <p:sp>
        <p:nvSpPr>
          <p:cNvPr id="4" name="Rectángulo 3"/>
          <p:cNvSpPr/>
          <p:nvPr/>
        </p:nvSpPr>
        <p:spPr>
          <a:xfrm>
            <a:off x="179512" y="3284984"/>
            <a:ext cx="8784976" cy="1200329"/>
          </a:xfrm>
          <a:prstGeom prst="rect">
            <a:avLst/>
          </a:prstGeom>
        </p:spPr>
        <p:txBody>
          <a:bodyPr wrap="square">
            <a:spAutoFit/>
          </a:bodyPr>
          <a:lstStyle/>
          <a:p>
            <a:pPr algn="just"/>
            <a:r>
              <a:rPr lang="es-ES" sz="1200" i="1" dirty="0">
                <a:solidFill>
                  <a:srgbClr val="00B050"/>
                </a:solidFill>
                <a:latin typeface="Arial" panose="020B0604020202020204" pitchFamily="34" charset="0"/>
                <a:cs typeface="Arial" panose="020B0604020202020204" pitchFamily="34" charset="0"/>
              </a:rPr>
              <a:t>Los establecimientos autorizados de los Estados miembros de la UE deben tomar todas las medidas necesarias para cerciorarse de que pueden presentar todos los justificantes necesarios respecto de sus envíos o recepciones intracomunitarias con destino al Reino Unido o procedentes de ese país antes de la fecha de retirada.</a:t>
            </a:r>
          </a:p>
          <a:p>
            <a:pPr algn="just"/>
            <a:endParaRPr lang="es-ES" sz="1200" i="1" dirty="0">
              <a:solidFill>
                <a:srgbClr val="00B050"/>
              </a:solidFill>
              <a:latin typeface="Arial" panose="020B0604020202020204" pitchFamily="34" charset="0"/>
              <a:cs typeface="Arial" panose="020B0604020202020204" pitchFamily="34" charset="0"/>
            </a:endParaRPr>
          </a:p>
          <a:p>
            <a:pPr algn="just"/>
            <a:r>
              <a:rPr lang="es-ES" sz="1200" i="1" dirty="0">
                <a:solidFill>
                  <a:srgbClr val="00B050"/>
                </a:solidFill>
                <a:latin typeface="Arial" panose="020B0604020202020204" pitchFamily="34" charset="0"/>
                <a:cs typeface="Arial" panose="020B0604020202020204" pitchFamily="34" charset="0"/>
              </a:rPr>
              <a:t>Los establecimientos también deberán familiarizarse con los procedimientos y trámites aduaneros de importación y exportación de mercancías.</a:t>
            </a:r>
          </a:p>
        </p:txBody>
      </p:sp>
    </p:spTree>
    <p:extLst>
      <p:ext uri="{BB962C8B-B14F-4D97-AF65-F5344CB8AC3E}">
        <p14:creationId xmlns:p14="http://schemas.microsoft.com/office/powerpoint/2010/main" val="399833513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2041</TotalTime>
  <Words>3538</Words>
  <Application>Microsoft Office PowerPoint</Application>
  <PresentationFormat>Presentación en pantalla (4:3)</PresentationFormat>
  <Paragraphs>244</Paragraphs>
  <Slides>15</Slides>
  <Notes>13</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15</vt:i4>
      </vt:variant>
    </vt:vector>
  </HeadingPairs>
  <TitlesOfParts>
    <vt:vector size="21" baseType="lpstr">
      <vt:lpstr>Arial</vt:lpstr>
      <vt:lpstr>Calibri</vt:lpstr>
      <vt:lpstr>Georgia</vt:lpstr>
      <vt:lpstr>Times New Roman</vt:lpstr>
      <vt:lpstr>Wingdings</vt:lpstr>
      <vt:lpstr>Tema de Office</vt:lpstr>
      <vt:lpstr>Presentación de PowerPoint</vt:lpstr>
      <vt:lpstr>Presentación de PowerPoint</vt:lpstr>
      <vt:lpstr>Presentación de PowerPoint</vt:lpstr>
      <vt:lpstr>UK - Withdrawal Agreement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AEAT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AEAT</dc:creator>
  <cp:lastModifiedBy>a28600l9</cp:lastModifiedBy>
  <cp:revision>306</cp:revision>
  <cp:lastPrinted>2019-01-22T17:22:23Z</cp:lastPrinted>
  <dcterms:created xsi:type="dcterms:W3CDTF">2017-01-11T09:32:18Z</dcterms:created>
  <dcterms:modified xsi:type="dcterms:W3CDTF">2021-02-17T10:52:06Z</dcterms:modified>
</cp:coreProperties>
</file>